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5" r:id="rId10"/>
    <p:sldId id="264" r:id="rId11"/>
    <p:sldId id="271" r:id="rId12"/>
    <p:sldId id="272" r:id="rId13"/>
    <p:sldId id="266" r:id="rId14"/>
    <p:sldId id="267" r:id="rId15"/>
    <p:sldId id="273" r:id="rId16"/>
    <p:sldId id="274" r:id="rId17"/>
    <p:sldId id="275" r:id="rId18"/>
    <p:sldId id="268" r:id="rId19"/>
    <p:sldId id="269" r:id="rId20"/>
    <p:sldId id="270" r:id="rId21"/>
    <p:sldId id="276" r:id="rId22"/>
    <p:sldId id="277" r:id="rId23"/>
    <p:sldId id="278" r:id="rId24"/>
    <p:sldId id="279" r:id="rId25"/>
    <p:sldId id="280" r:id="rId26"/>
    <p:sldId id="281" r:id="rId27"/>
    <p:sldId id="284" r:id="rId28"/>
    <p:sldId id="282" r:id="rId29"/>
    <p:sldId id="283" r:id="rId30"/>
    <p:sldId id="285" r:id="rId31"/>
    <p:sldId id="286"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C034F3D-DA82-40B9-B563-FC1F6AC3EF67}">
          <p14:sldIdLst>
            <p14:sldId id="256"/>
            <p14:sldId id="257"/>
            <p14:sldId id="258"/>
            <p14:sldId id="259"/>
            <p14:sldId id="260"/>
            <p14:sldId id="261"/>
            <p14:sldId id="262"/>
            <p14:sldId id="263"/>
            <p14:sldId id="265"/>
            <p14:sldId id="264"/>
            <p14:sldId id="271"/>
            <p14:sldId id="272"/>
            <p14:sldId id="266"/>
            <p14:sldId id="267"/>
            <p14:sldId id="273"/>
            <p14:sldId id="274"/>
            <p14:sldId id="275"/>
            <p14:sldId id="268"/>
            <p14:sldId id="269"/>
            <p14:sldId id="270"/>
            <p14:sldId id="276"/>
            <p14:sldId id="277"/>
            <p14:sldId id="278"/>
            <p14:sldId id="279"/>
            <p14:sldId id="280"/>
            <p14:sldId id="281"/>
            <p14:sldId id="284"/>
            <p14:sldId id="282"/>
            <p14:sldId id="283"/>
            <p14:sldId id="285"/>
            <p14:sldId id="28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787" autoAdjust="0"/>
    <p:restoredTop sz="94660"/>
  </p:normalViewPr>
  <p:slideViewPr>
    <p:cSldViewPr snapToGrid="0">
      <p:cViewPr varScale="1">
        <p:scale>
          <a:sx n="113" d="100"/>
          <a:sy n="113" d="100"/>
        </p:scale>
        <p:origin x="120" y="4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A154701-C746-44F9-A24A-EA1922C482A6}" type="datetimeFigureOut">
              <a:rPr lang="ru-RU" smtClean="0"/>
              <a:t>16.11.2025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B2F231A-89DF-4CF9-BFA8-2CD34190970D}" type="slidenum">
              <a:rPr lang="ru-RU" smtClean="0"/>
              <a:t>‹#›</a:t>
            </a:fld>
            <a:endParaRPr lang="ru-RU"/>
          </a:p>
        </p:txBody>
      </p:sp>
    </p:spTree>
    <p:extLst>
      <p:ext uri="{BB962C8B-B14F-4D97-AF65-F5344CB8AC3E}">
        <p14:creationId xmlns:p14="http://schemas.microsoft.com/office/powerpoint/2010/main" val="4264875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A154701-C746-44F9-A24A-EA1922C482A6}" type="datetimeFigureOut">
              <a:rPr lang="ru-RU" smtClean="0"/>
              <a:t>16.11.2025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B2F231A-89DF-4CF9-BFA8-2CD34190970D}" type="slidenum">
              <a:rPr lang="ru-RU" smtClean="0"/>
              <a:t>‹#›</a:t>
            </a:fld>
            <a:endParaRPr lang="ru-RU"/>
          </a:p>
        </p:txBody>
      </p:sp>
    </p:spTree>
    <p:extLst>
      <p:ext uri="{BB962C8B-B14F-4D97-AF65-F5344CB8AC3E}">
        <p14:creationId xmlns:p14="http://schemas.microsoft.com/office/powerpoint/2010/main" val="3904531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A154701-C746-44F9-A24A-EA1922C482A6}" type="datetimeFigureOut">
              <a:rPr lang="ru-RU" smtClean="0"/>
              <a:t>16.11.2025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B2F231A-89DF-4CF9-BFA8-2CD34190970D}"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9584843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A154701-C746-44F9-A24A-EA1922C482A6}" type="datetimeFigureOut">
              <a:rPr lang="ru-RU" smtClean="0"/>
              <a:t>16.11.2025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B2F231A-89DF-4CF9-BFA8-2CD34190970D}" type="slidenum">
              <a:rPr lang="ru-RU" smtClean="0"/>
              <a:t>‹#›</a:t>
            </a:fld>
            <a:endParaRPr lang="ru-RU"/>
          </a:p>
        </p:txBody>
      </p:sp>
    </p:spTree>
    <p:extLst>
      <p:ext uri="{BB962C8B-B14F-4D97-AF65-F5344CB8AC3E}">
        <p14:creationId xmlns:p14="http://schemas.microsoft.com/office/powerpoint/2010/main" val="39345766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A154701-C746-44F9-A24A-EA1922C482A6}" type="datetimeFigureOut">
              <a:rPr lang="ru-RU" smtClean="0"/>
              <a:t>16.11.2025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B2F231A-89DF-4CF9-BFA8-2CD34190970D}"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787937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A154701-C746-44F9-A24A-EA1922C482A6}" type="datetimeFigureOut">
              <a:rPr lang="ru-RU" smtClean="0"/>
              <a:t>16.11.2025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B2F231A-89DF-4CF9-BFA8-2CD34190970D}" type="slidenum">
              <a:rPr lang="ru-RU" smtClean="0"/>
              <a:t>‹#›</a:t>
            </a:fld>
            <a:endParaRPr lang="ru-RU"/>
          </a:p>
        </p:txBody>
      </p:sp>
    </p:spTree>
    <p:extLst>
      <p:ext uri="{BB962C8B-B14F-4D97-AF65-F5344CB8AC3E}">
        <p14:creationId xmlns:p14="http://schemas.microsoft.com/office/powerpoint/2010/main" val="26917565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A154701-C746-44F9-A24A-EA1922C482A6}" type="datetimeFigureOut">
              <a:rPr lang="ru-RU" smtClean="0"/>
              <a:t>16.11.2025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B2F231A-89DF-4CF9-BFA8-2CD34190970D}" type="slidenum">
              <a:rPr lang="ru-RU" smtClean="0"/>
              <a:t>‹#›</a:t>
            </a:fld>
            <a:endParaRPr lang="ru-RU"/>
          </a:p>
        </p:txBody>
      </p:sp>
    </p:spTree>
    <p:extLst>
      <p:ext uri="{BB962C8B-B14F-4D97-AF65-F5344CB8AC3E}">
        <p14:creationId xmlns:p14="http://schemas.microsoft.com/office/powerpoint/2010/main" val="36212898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A154701-C746-44F9-A24A-EA1922C482A6}" type="datetimeFigureOut">
              <a:rPr lang="ru-RU" smtClean="0"/>
              <a:t>16.11.2025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B2F231A-89DF-4CF9-BFA8-2CD34190970D}" type="slidenum">
              <a:rPr lang="ru-RU" smtClean="0"/>
              <a:t>‹#›</a:t>
            </a:fld>
            <a:endParaRPr lang="ru-RU"/>
          </a:p>
        </p:txBody>
      </p:sp>
    </p:spTree>
    <p:extLst>
      <p:ext uri="{BB962C8B-B14F-4D97-AF65-F5344CB8AC3E}">
        <p14:creationId xmlns:p14="http://schemas.microsoft.com/office/powerpoint/2010/main" val="1225498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A154701-C746-44F9-A24A-EA1922C482A6}" type="datetimeFigureOut">
              <a:rPr lang="ru-RU" smtClean="0"/>
              <a:t>16.11.2025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B2F231A-89DF-4CF9-BFA8-2CD34190970D}" type="slidenum">
              <a:rPr lang="ru-RU" smtClean="0"/>
              <a:t>‹#›</a:t>
            </a:fld>
            <a:endParaRPr lang="ru-RU"/>
          </a:p>
        </p:txBody>
      </p:sp>
    </p:spTree>
    <p:extLst>
      <p:ext uri="{BB962C8B-B14F-4D97-AF65-F5344CB8AC3E}">
        <p14:creationId xmlns:p14="http://schemas.microsoft.com/office/powerpoint/2010/main" val="1671226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A154701-C746-44F9-A24A-EA1922C482A6}" type="datetimeFigureOut">
              <a:rPr lang="ru-RU" smtClean="0"/>
              <a:t>16.11.2025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B2F231A-89DF-4CF9-BFA8-2CD34190970D}" type="slidenum">
              <a:rPr lang="ru-RU" smtClean="0"/>
              <a:t>‹#›</a:t>
            </a:fld>
            <a:endParaRPr lang="ru-RU"/>
          </a:p>
        </p:txBody>
      </p:sp>
    </p:spTree>
    <p:extLst>
      <p:ext uri="{BB962C8B-B14F-4D97-AF65-F5344CB8AC3E}">
        <p14:creationId xmlns:p14="http://schemas.microsoft.com/office/powerpoint/2010/main" val="841530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A154701-C746-44F9-A24A-EA1922C482A6}" type="datetimeFigureOut">
              <a:rPr lang="ru-RU" smtClean="0"/>
              <a:t>16.11.2025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B2F231A-89DF-4CF9-BFA8-2CD34190970D}" type="slidenum">
              <a:rPr lang="ru-RU" smtClean="0"/>
              <a:t>‹#›</a:t>
            </a:fld>
            <a:endParaRPr lang="ru-RU"/>
          </a:p>
        </p:txBody>
      </p:sp>
    </p:spTree>
    <p:extLst>
      <p:ext uri="{BB962C8B-B14F-4D97-AF65-F5344CB8AC3E}">
        <p14:creationId xmlns:p14="http://schemas.microsoft.com/office/powerpoint/2010/main" val="3438650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A154701-C746-44F9-A24A-EA1922C482A6}" type="datetimeFigureOut">
              <a:rPr lang="ru-RU" smtClean="0"/>
              <a:t>16.11.2025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B2F231A-89DF-4CF9-BFA8-2CD34190970D}" type="slidenum">
              <a:rPr lang="ru-RU" smtClean="0"/>
              <a:t>‹#›</a:t>
            </a:fld>
            <a:endParaRPr lang="ru-RU"/>
          </a:p>
        </p:txBody>
      </p:sp>
    </p:spTree>
    <p:extLst>
      <p:ext uri="{BB962C8B-B14F-4D97-AF65-F5344CB8AC3E}">
        <p14:creationId xmlns:p14="http://schemas.microsoft.com/office/powerpoint/2010/main" val="3807694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A154701-C746-44F9-A24A-EA1922C482A6}" type="datetimeFigureOut">
              <a:rPr lang="ru-RU" smtClean="0"/>
              <a:t>16.11.2025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B2F231A-89DF-4CF9-BFA8-2CD34190970D}" type="slidenum">
              <a:rPr lang="ru-RU" smtClean="0"/>
              <a:t>‹#›</a:t>
            </a:fld>
            <a:endParaRPr lang="ru-RU"/>
          </a:p>
        </p:txBody>
      </p:sp>
    </p:spTree>
    <p:extLst>
      <p:ext uri="{BB962C8B-B14F-4D97-AF65-F5344CB8AC3E}">
        <p14:creationId xmlns:p14="http://schemas.microsoft.com/office/powerpoint/2010/main" val="1723738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154701-C746-44F9-A24A-EA1922C482A6}" type="datetimeFigureOut">
              <a:rPr lang="ru-RU" smtClean="0"/>
              <a:t>16.11.2025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B2F231A-89DF-4CF9-BFA8-2CD34190970D}" type="slidenum">
              <a:rPr lang="ru-RU" smtClean="0"/>
              <a:t>‹#›</a:t>
            </a:fld>
            <a:endParaRPr lang="ru-RU"/>
          </a:p>
        </p:txBody>
      </p:sp>
    </p:spTree>
    <p:extLst>
      <p:ext uri="{BB962C8B-B14F-4D97-AF65-F5344CB8AC3E}">
        <p14:creationId xmlns:p14="http://schemas.microsoft.com/office/powerpoint/2010/main" val="1953608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A154701-C746-44F9-A24A-EA1922C482A6}" type="datetimeFigureOut">
              <a:rPr lang="ru-RU" smtClean="0"/>
              <a:t>16.11.2025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B2F231A-89DF-4CF9-BFA8-2CD34190970D}" type="slidenum">
              <a:rPr lang="ru-RU" smtClean="0"/>
              <a:t>‹#›</a:t>
            </a:fld>
            <a:endParaRPr lang="ru-RU"/>
          </a:p>
        </p:txBody>
      </p:sp>
    </p:spTree>
    <p:extLst>
      <p:ext uri="{BB962C8B-B14F-4D97-AF65-F5344CB8AC3E}">
        <p14:creationId xmlns:p14="http://schemas.microsoft.com/office/powerpoint/2010/main" val="27236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A154701-C746-44F9-A24A-EA1922C482A6}" type="datetimeFigureOut">
              <a:rPr lang="ru-RU" smtClean="0"/>
              <a:t>16.11.2025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B2F231A-89DF-4CF9-BFA8-2CD34190970D}" type="slidenum">
              <a:rPr lang="ru-RU" smtClean="0"/>
              <a:t>‹#›</a:t>
            </a:fld>
            <a:endParaRPr lang="ru-RU"/>
          </a:p>
        </p:txBody>
      </p:sp>
    </p:spTree>
    <p:extLst>
      <p:ext uri="{BB962C8B-B14F-4D97-AF65-F5344CB8AC3E}">
        <p14:creationId xmlns:p14="http://schemas.microsoft.com/office/powerpoint/2010/main" val="3122243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A154701-C746-44F9-A24A-EA1922C482A6}" type="datetimeFigureOut">
              <a:rPr lang="ru-RU" smtClean="0"/>
              <a:t>16.11.2025</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B2F231A-89DF-4CF9-BFA8-2CD34190970D}" type="slidenum">
              <a:rPr lang="ru-RU" smtClean="0"/>
              <a:t>‹#›</a:t>
            </a:fld>
            <a:endParaRPr lang="ru-RU"/>
          </a:p>
        </p:txBody>
      </p:sp>
    </p:spTree>
    <p:extLst>
      <p:ext uri="{BB962C8B-B14F-4D97-AF65-F5344CB8AC3E}">
        <p14:creationId xmlns:p14="http://schemas.microsoft.com/office/powerpoint/2010/main" val="6915559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ru-RU" dirty="0" smtClean="0"/>
              <a:t>Планирование дистанций в спортивном ориентировании</a:t>
            </a:r>
            <a:endParaRPr lang="ru-RU" dirty="0"/>
          </a:p>
        </p:txBody>
      </p:sp>
      <p:sp>
        <p:nvSpPr>
          <p:cNvPr id="3" name="Subtitle 2"/>
          <p:cNvSpPr>
            <a:spLocks noGrp="1"/>
          </p:cNvSpPr>
          <p:nvPr>
            <p:ph type="subTitle" idx="1"/>
          </p:nvPr>
        </p:nvSpPr>
        <p:spPr/>
        <p:txBody>
          <a:bodyPr>
            <a:normAutofit lnSpcReduction="10000"/>
          </a:bodyPr>
          <a:lstStyle/>
          <a:p>
            <a:r>
              <a:rPr lang="ru-RU" dirty="0" smtClean="0"/>
              <a:t>Семинар </a:t>
            </a:r>
          </a:p>
          <a:p>
            <a:endParaRPr lang="ru-RU" dirty="0"/>
          </a:p>
          <a:p>
            <a:r>
              <a:rPr lang="ru-RU" dirty="0" smtClean="0"/>
              <a:t>Автор: Верилов В.А.</a:t>
            </a:r>
            <a:endParaRPr lang="ru-RU" dirty="0"/>
          </a:p>
        </p:txBody>
      </p:sp>
    </p:spTree>
    <p:extLst>
      <p:ext uri="{BB962C8B-B14F-4D97-AF65-F5344CB8AC3E}">
        <p14:creationId xmlns:p14="http://schemas.microsoft.com/office/powerpoint/2010/main" val="35148300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a:t>Расположение </a:t>
            </a:r>
            <a:r>
              <a:rPr lang="ru-RU" dirty="0" smtClean="0"/>
              <a:t>КП</a:t>
            </a:r>
            <a:endParaRPr lang="ru-RU" dirty="0"/>
          </a:p>
        </p:txBody>
      </p:sp>
      <p:sp>
        <p:nvSpPr>
          <p:cNvPr id="3" name="Content Placeholder 2"/>
          <p:cNvSpPr>
            <a:spLocks noGrp="1"/>
          </p:cNvSpPr>
          <p:nvPr>
            <p:ph idx="1"/>
          </p:nvPr>
        </p:nvSpPr>
        <p:spPr/>
        <p:txBody>
          <a:bodyPr>
            <a:normAutofit fontScale="70000" lnSpcReduction="20000"/>
          </a:bodyPr>
          <a:lstStyle/>
          <a:p>
            <a:r>
              <a:rPr lang="ru-RU" dirty="0"/>
              <a:t>Основная функция КП - обозначить начало и конец перегона. КП устанавливаются  также для того, чтобы решить некоторые специальные задачи, например, провести участников соревнований вокруг опасных или запрещенных районов (КП в начале тоннеля, у моста, в начале перехода через посевы и т.п.). КП могут служить для размещения пунктов питания, для смены снаряжения, для работы представителей средств массовой информации и для зрителей. Между контрольными пунктами, положение которых с высокой степенью точности определено как на карте, так и на местности, спортсмен может передвигаться по любому выбранному им пути.</a:t>
            </a:r>
          </a:p>
          <a:p>
            <a:r>
              <a:rPr lang="ru-RU" dirty="0"/>
              <a:t>Контрольные пункты должны располагаться рядом с такими ориентирами, которые нанесены на карту и могут быть безошибочно достигнуты и опознаны с помощью разрешенных в ориентировании средств навигации – карты и компаса. </a:t>
            </a:r>
            <a:r>
              <a:rPr lang="ru-RU" dirty="0" smtClean="0"/>
              <a:t>Это </a:t>
            </a:r>
            <a:r>
              <a:rPr lang="ru-RU" dirty="0"/>
              <a:t>означает следующее: </a:t>
            </a:r>
            <a:endParaRPr lang="ru-RU" dirty="0" smtClean="0"/>
          </a:p>
          <a:p>
            <a:r>
              <a:rPr lang="ru-RU" dirty="0" smtClean="0"/>
              <a:t>Объект </a:t>
            </a:r>
            <a:r>
              <a:rPr lang="ru-RU" dirty="0"/>
              <a:t>КП должен быть нанесен на карту с помощью соответствующего знака. </a:t>
            </a:r>
            <a:endParaRPr lang="ru-RU" dirty="0" smtClean="0"/>
          </a:p>
          <a:p>
            <a:r>
              <a:rPr lang="ru-RU" dirty="0"/>
              <a:t>Карта в районе КП должна полностью соответствовать местности. </a:t>
            </a:r>
            <a:endParaRPr lang="ru-RU" dirty="0" smtClean="0"/>
          </a:p>
          <a:p>
            <a:r>
              <a:rPr lang="ru-RU" dirty="0"/>
              <a:t>Объект КП должен быть однозначно распознаваем как на карте, так и на местности. </a:t>
            </a:r>
            <a:endParaRPr lang="ru-RU" dirty="0" smtClean="0"/>
          </a:p>
          <a:p>
            <a:r>
              <a:rPr lang="ru-RU" dirty="0"/>
              <a:t>Выход на КП должен быть доступен с помощью карты и спортивного компаса. </a:t>
            </a:r>
            <a:endParaRPr lang="ru-RU" dirty="0" smtClean="0"/>
          </a:p>
          <a:p>
            <a:r>
              <a:rPr lang="ru-RU" dirty="0"/>
              <a:t>Положение КП должно однозначно определяться с помощью карты и легенды. </a:t>
            </a:r>
            <a:endParaRPr lang="ru-RU" dirty="0" smtClean="0"/>
          </a:p>
          <a:p>
            <a:r>
              <a:rPr lang="ru-RU" dirty="0"/>
              <a:t>Видимость знака КП на </a:t>
            </a:r>
            <a:r>
              <a:rPr lang="ru-RU" dirty="0" smtClean="0"/>
              <a:t>местности</a:t>
            </a:r>
          </a:p>
          <a:p>
            <a:r>
              <a:rPr lang="ru-RU" dirty="0"/>
              <a:t>Выбор объекта для постановки </a:t>
            </a:r>
            <a:r>
              <a:rPr lang="ru-RU" dirty="0" smtClean="0"/>
              <a:t>КП </a:t>
            </a:r>
            <a:endParaRPr lang="ru-RU" dirty="0"/>
          </a:p>
        </p:txBody>
      </p:sp>
    </p:spTree>
    <p:extLst>
      <p:ext uri="{BB962C8B-B14F-4D97-AF65-F5344CB8AC3E}">
        <p14:creationId xmlns:p14="http://schemas.microsoft.com/office/powerpoint/2010/main" val="311484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609600" y="609600"/>
            <a:ext cx="7554379" cy="1305107"/>
          </a:xfrm>
          <a:prstGeom prst="rect">
            <a:avLst/>
          </a:prstGeom>
        </p:spPr>
      </p:pic>
      <p:sp>
        <p:nvSpPr>
          <p:cNvPr id="2" name="Title 1"/>
          <p:cNvSpPr>
            <a:spLocks noGrp="1"/>
          </p:cNvSpPr>
          <p:nvPr>
            <p:ph type="title"/>
          </p:nvPr>
        </p:nvSpPr>
        <p:spPr/>
        <p:txBody>
          <a:bodyPr/>
          <a:lstStyle/>
          <a:p>
            <a:r>
              <a:rPr lang="ru-RU" dirty="0" smtClean="0"/>
              <a:t> </a:t>
            </a:r>
            <a:endParaRPr lang="ru-RU" dirty="0"/>
          </a:p>
        </p:txBody>
      </p:sp>
      <p:sp>
        <p:nvSpPr>
          <p:cNvPr id="6" name="Content Placeholder 5"/>
          <p:cNvSpPr>
            <a:spLocks noGrp="1"/>
          </p:cNvSpPr>
          <p:nvPr>
            <p:ph idx="1"/>
          </p:nvPr>
        </p:nvSpPr>
        <p:spPr/>
        <p:txBody>
          <a:bodyPr>
            <a:normAutofit lnSpcReduction="10000"/>
          </a:bodyPr>
          <a:lstStyle/>
          <a:p>
            <a:r>
              <a:rPr lang="ru-RU" b="1" i="1" dirty="0"/>
              <a:t>Выбор точки КП. </a:t>
            </a:r>
            <a:endParaRPr lang="ru-RU" dirty="0"/>
          </a:p>
          <a:p>
            <a:r>
              <a:rPr lang="ru-RU" dirty="0"/>
              <a:t>1 – неудачный выбор точки КП, объект - один из многих камней; </a:t>
            </a:r>
          </a:p>
          <a:p>
            <a:r>
              <a:rPr lang="ru-RU" dirty="0"/>
              <a:t>2 – удачный выбор точки КП, камень отличается тем, что расположен в лощине; </a:t>
            </a:r>
          </a:p>
          <a:p>
            <a:r>
              <a:rPr lang="ru-RU" dirty="0"/>
              <a:t>3 – неудачная постановка КП, легенда «средний камень» не до конца проясняет ситуацию; </a:t>
            </a:r>
          </a:p>
          <a:p>
            <a:r>
              <a:rPr lang="ru-RU" dirty="0"/>
              <a:t>4 – «южный камень» – допустимо, к тому же этот камень отличается по размерам (знак 207); </a:t>
            </a:r>
          </a:p>
          <a:p>
            <a:r>
              <a:rPr lang="ru-RU" dirty="0"/>
              <a:t>5 – «средний камень» - допустимо, среди соседних камней эти три находятся в лощине; </a:t>
            </a:r>
          </a:p>
          <a:p>
            <a:r>
              <a:rPr lang="ru-RU" dirty="0"/>
              <a:t>6 – «западный камень» - допустимо, но лучше поставить КП на бугорке рядом с камнем; </a:t>
            </a:r>
          </a:p>
        </p:txBody>
      </p:sp>
    </p:spTree>
    <p:extLst>
      <p:ext uri="{BB962C8B-B14F-4D97-AF65-F5344CB8AC3E}">
        <p14:creationId xmlns:p14="http://schemas.microsoft.com/office/powerpoint/2010/main" val="42554134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b="1" dirty="0" smtClean="0"/>
              <a:t>Этапы</a:t>
            </a:r>
            <a:r>
              <a:rPr lang="ru-RU" b="1" dirty="0"/>
              <a:t> </a:t>
            </a:r>
            <a:r>
              <a:rPr lang="ru-RU" b="1" dirty="0" smtClean="0"/>
              <a:t>(перегоны)</a:t>
            </a:r>
            <a:endParaRPr lang="ru-RU" dirty="0"/>
          </a:p>
        </p:txBody>
      </p:sp>
      <p:sp>
        <p:nvSpPr>
          <p:cNvPr id="3" name="Content Placeholder 2"/>
          <p:cNvSpPr>
            <a:spLocks noGrp="1"/>
          </p:cNvSpPr>
          <p:nvPr>
            <p:ph idx="1"/>
          </p:nvPr>
        </p:nvSpPr>
        <p:spPr/>
        <p:txBody>
          <a:bodyPr>
            <a:normAutofit fontScale="85000" lnSpcReduction="20000"/>
          </a:bodyPr>
          <a:lstStyle/>
          <a:p>
            <a:r>
              <a:rPr lang="ru-RU" dirty="0"/>
              <a:t>Контрольные пункты являются средством создания основных элементов дистанции ориентирования – этапов (или, как их еще называют, «перегонов»). Этапы должны быть спланированы таким образом, чтобы предъявлять максимальные требования к технико-тактическому мастерству участников с учетом их квалификации. Основными задачами, которые должны решать ориентировщики на дистанции, являются: </a:t>
            </a:r>
          </a:p>
          <a:p>
            <a:r>
              <a:rPr lang="ru-RU" dirty="0"/>
              <a:t>- выбор варианта движения </a:t>
            </a:r>
          </a:p>
          <a:p>
            <a:r>
              <a:rPr lang="ru-RU" dirty="0"/>
              <a:t>- тактическое планирование этапа </a:t>
            </a:r>
          </a:p>
          <a:p>
            <a:r>
              <a:rPr lang="ru-RU" dirty="0"/>
              <a:t>- реализация выбранного варианта с применением разнообразных приемов </a:t>
            </a:r>
          </a:p>
          <a:p>
            <a:r>
              <a:rPr lang="ru-RU" dirty="0"/>
              <a:t>ориентирования </a:t>
            </a:r>
          </a:p>
          <a:p>
            <a:r>
              <a:rPr lang="ru-RU" dirty="0"/>
              <a:t>- регулирование скорости бега, подробности чтения карты и точности ориентирования </a:t>
            </a:r>
          </a:p>
          <a:p>
            <a:r>
              <a:rPr lang="ru-RU" dirty="0"/>
              <a:t>- взятие контрольного пункта </a:t>
            </a:r>
            <a:endParaRPr lang="ru-RU" dirty="0" smtClean="0"/>
          </a:p>
          <a:p>
            <a:pPr marL="0" indent="0">
              <a:buNone/>
            </a:pPr>
            <a:r>
              <a:rPr lang="ru-RU" b="1" dirty="0"/>
              <a:t>Выбор варианта. </a:t>
            </a:r>
            <a:endParaRPr lang="ru-RU" dirty="0"/>
          </a:p>
          <a:p>
            <a:pPr marL="0" indent="0">
              <a:buNone/>
            </a:pPr>
            <a:r>
              <a:rPr lang="ru-RU" dirty="0"/>
              <a:t>Различают этапы с решающим выбором варианта, этапы с относительно равноценными вариантами движения и этапы, не предполагающие выбора варианта. </a:t>
            </a:r>
          </a:p>
        </p:txBody>
      </p:sp>
    </p:spTree>
    <p:extLst>
      <p:ext uri="{BB962C8B-B14F-4D97-AF65-F5344CB8AC3E}">
        <p14:creationId xmlns:p14="http://schemas.microsoft.com/office/powerpoint/2010/main" val="25874587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a:t>Справедливость вариантов движения</a:t>
            </a:r>
          </a:p>
        </p:txBody>
      </p:sp>
      <p:sp>
        <p:nvSpPr>
          <p:cNvPr id="3" name="Content Placeholder 2"/>
          <p:cNvSpPr>
            <a:spLocks noGrp="1"/>
          </p:cNvSpPr>
          <p:nvPr>
            <p:ph idx="1"/>
          </p:nvPr>
        </p:nvSpPr>
        <p:spPr/>
        <p:txBody>
          <a:bodyPr/>
          <a:lstStyle/>
          <a:p>
            <a:r>
              <a:rPr lang="ru-RU" dirty="0"/>
              <a:t>Ни на одном из перегонов не должно быть вариантов движения, на котором спортсмен получил бы преимущество или, наоборот, оказался бы в худших условиях, если этого нельзя оценить в соревновательных условиях исходя из информации, полученной с помощью карты. Необходимо избегать планирования перегонов, на которых пересечение запрещенных для бега участков могло бы дать преимущество.</a:t>
            </a:r>
          </a:p>
          <a:p>
            <a:endParaRPr lang="ru-RU" dirty="0"/>
          </a:p>
        </p:txBody>
      </p:sp>
    </p:spTree>
    <p:extLst>
      <p:ext uri="{BB962C8B-B14F-4D97-AF65-F5344CB8AC3E}">
        <p14:creationId xmlns:p14="http://schemas.microsoft.com/office/powerpoint/2010/main" val="19795744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a:t>Встречный </a:t>
            </a:r>
            <a:r>
              <a:rPr lang="ru-RU" dirty="0" smtClean="0"/>
              <a:t>бег. Острые углы</a:t>
            </a:r>
            <a:endParaRPr lang="ru-RU" dirty="0"/>
          </a:p>
        </p:txBody>
      </p:sp>
      <p:sp>
        <p:nvSpPr>
          <p:cNvPr id="3" name="Content Placeholder 2"/>
          <p:cNvSpPr>
            <a:spLocks noGrp="1"/>
          </p:cNvSpPr>
          <p:nvPr>
            <p:ph idx="1"/>
          </p:nvPr>
        </p:nvSpPr>
        <p:spPr>
          <a:xfrm>
            <a:off x="677334" y="1759536"/>
            <a:ext cx="8596668" cy="3399118"/>
          </a:xfrm>
        </p:spPr>
        <p:txBody>
          <a:bodyPr>
            <a:normAutofit fontScale="85000" lnSpcReduction="20000"/>
          </a:bodyPr>
          <a:lstStyle/>
          <a:p>
            <a:r>
              <a:rPr lang="ru-RU" dirty="0"/>
              <a:t>Встречный бег, то есть уход участника с КП в том направлении, с которого осуществляется выход на КП, должен быть исключен путем правильного планирования перегонов с точки зрения соблюдения принципа спортивной справедливости. В лыжном </a:t>
            </a:r>
            <a:r>
              <a:rPr lang="ru-RU" dirty="0" smtClean="0"/>
              <a:t>ориентировании и в велоориентировании </a:t>
            </a:r>
            <a:r>
              <a:rPr lang="ru-RU" dirty="0"/>
              <a:t>необходимо аккуратно выбирать местоположение КП и особенно важно избегать ситуаций, когда приближающиеся к КП спортсмены будут препятствовать спортсменам, </a:t>
            </a:r>
            <a:r>
              <a:rPr lang="ru-RU" dirty="0" smtClean="0"/>
              <a:t>покидающ</a:t>
            </a:r>
            <a:r>
              <a:rPr lang="ru-RU" dirty="0"/>
              <a:t>им КП</a:t>
            </a:r>
            <a:r>
              <a:rPr lang="ru-RU" dirty="0" smtClean="0"/>
              <a:t>.</a:t>
            </a:r>
          </a:p>
          <a:p>
            <a:r>
              <a:rPr lang="ru-RU" dirty="0" smtClean="0"/>
              <a:t>Острые углы – когда угол между линиями, соединяющими соседние перегоны составляет менее 45 градусов. В таких ситуациях участник стартующий позднее может взять КП по впереди идущему участнику, уходящему на следующий КП и тем самым получить преимущество. Если угол составляет менее 30 градусов, то такие ситуации желательно исключить. </a:t>
            </a:r>
          </a:p>
          <a:p>
            <a:pPr marL="0" indent="0">
              <a:buNone/>
            </a:pPr>
            <a:r>
              <a:rPr lang="ru-RU" dirty="0"/>
              <a:t>Избежать острых углов можно с помощью коротких вспомогательных этапов с постановкой так называемых «разворотных КП». Иногда даже на таких коротких «разворотных» этапах удается создавать интересные технические задачи, к чему и следует стремиться начальнику дистанции. </a:t>
            </a:r>
          </a:p>
        </p:txBody>
      </p:sp>
      <p:pic>
        <p:nvPicPr>
          <p:cNvPr id="4" name="Picture 3"/>
          <p:cNvPicPr>
            <a:picLocks noChangeAspect="1"/>
          </p:cNvPicPr>
          <p:nvPr/>
        </p:nvPicPr>
        <p:blipFill>
          <a:blip r:embed="rId2"/>
          <a:stretch>
            <a:fillRect/>
          </a:stretch>
        </p:blipFill>
        <p:spPr>
          <a:xfrm>
            <a:off x="1002632" y="5158654"/>
            <a:ext cx="5165557" cy="1566289"/>
          </a:xfrm>
          <a:prstGeom prst="rect">
            <a:avLst/>
          </a:prstGeom>
        </p:spPr>
      </p:pic>
    </p:spTree>
    <p:extLst>
      <p:ext uri="{BB962C8B-B14F-4D97-AF65-F5344CB8AC3E}">
        <p14:creationId xmlns:p14="http://schemas.microsoft.com/office/powerpoint/2010/main" val="26716987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b="1" dirty="0"/>
              <a:t>Близко расположенные </a:t>
            </a:r>
            <a:r>
              <a:rPr lang="ru-RU" b="1" dirty="0" smtClean="0"/>
              <a:t>КП</a:t>
            </a:r>
            <a:r>
              <a:rPr lang="ru-RU" dirty="0"/>
              <a:t/>
            </a:r>
            <a:br>
              <a:rPr lang="ru-RU" dirty="0"/>
            </a:br>
            <a:endParaRPr lang="ru-RU" dirty="0"/>
          </a:p>
        </p:txBody>
      </p:sp>
      <p:sp>
        <p:nvSpPr>
          <p:cNvPr id="3" name="Content Placeholder 2"/>
          <p:cNvSpPr>
            <a:spLocks noGrp="1"/>
          </p:cNvSpPr>
          <p:nvPr>
            <p:ph idx="1"/>
          </p:nvPr>
        </p:nvSpPr>
        <p:spPr>
          <a:xfrm>
            <a:off x="677334" y="1660357"/>
            <a:ext cx="7857066" cy="3481137"/>
          </a:xfrm>
        </p:spPr>
        <p:txBody>
          <a:bodyPr>
            <a:normAutofit lnSpcReduction="10000"/>
          </a:bodyPr>
          <a:lstStyle/>
          <a:p>
            <a:r>
              <a:rPr lang="ru-RU" dirty="0"/>
              <a:t>По правилам – минимальное расстояние между соседними КП в лесу – 30м (на спринтах - 15м</a:t>
            </a:r>
            <a:r>
              <a:rPr lang="ru-RU" dirty="0" smtClean="0"/>
              <a:t>).</a:t>
            </a:r>
            <a:endParaRPr lang="ru-RU" dirty="0"/>
          </a:p>
          <a:p>
            <a:r>
              <a:rPr lang="ru-RU" dirty="0" smtClean="0"/>
              <a:t>Нежелательно </a:t>
            </a:r>
            <a:r>
              <a:rPr lang="ru-RU" dirty="0"/>
              <a:t>располагать последовательно два КП на дистанции таким образом, чтобы их окружности на карте соприкасались или, тем более, пересекались. Участник может воспринять их как один КП и пропустить один из них (как правило, второй). Если все же Вы решились на такой шаг, позаботьтесь о том, чтобы удалить пересекающиеся сегменты окружностей, а также расположить номера КП таким образом, чтобы участник сразу понял, что ему предстоит взять два КП, а не один</a:t>
            </a:r>
            <a:r>
              <a:rPr lang="ru-RU" dirty="0" smtClean="0"/>
              <a:t>.</a:t>
            </a:r>
          </a:p>
          <a:p>
            <a:r>
              <a:rPr lang="ru-RU" dirty="0"/>
              <a:t>Слева – неправильное оформление дистанции, справа – правильный </a:t>
            </a:r>
            <a:r>
              <a:rPr lang="ru-RU" dirty="0" smtClean="0"/>
              <a:t>вариант</a:t>
            </a:r>
          </a:p>
        </p:txBody>
      </p:sp>
      <p:pic>
        <p:nvPicPr>
          <p:cNvPr id="4" name="Picture 3"/>
          <p:cNvPicPr>
            <a:picLocks noChangeAspect="1"/>
          </p:cNvPicPr>
          <p:nvPr/>
        </p:nvPicPr>
        <p:blipFill>
          <a:blip r:embed="rId2"/>
          <a:stretch>
            <a:fillRect/>
          </a:stretch>
        </p:blipFill>
        <p:spPr>
          <a:xfrm>
            <a:off x="802858" y="4935756"/>
            <a:ext cx="4266448" cy="1335795"/>
          </a:xfrm>
          <a:prstGeom prst="rect">
            <a:avLst/>
          </a:prstGeom>
        </p:spPr>
      </p:pic>
    </p:spTree>
    <p:extLst>
      <p:ext uri="{BB962C8B-B14F-4D97-AF65-F5344CB8AC3E}">
        <p14:creationId xmlns:p14="http://schemas.microsoft.com/office/powerpoint/2010/main" val="458941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b="1" dirty="0"/>
              <a:t>КП на одной </a:t>
            </a:r>
            <a:r>
              <a:rPr lang="ru-RU" b="1" dirty="0" smtClean="0"/>
              <a:t>линии </a:t>
            </a:r>
            <a:endParaRPr lang="ru-RU" dirty="0"/>
          </a:p>
        </p:txBody>
      </p:sp>
      <p:sp>
        <p:nvSpPr>
          <p:cNvPr id="3" name="Content Placeholder 2"/>
          <p:cNvSpPr>
            <a:spLocks noGrp="1"/>
          </p:cNvSpPr>
          <p:nvPr>
            <p:ph idx="1"/>
          </p:nvPr>
        </p:nvSpPr>
        <p:spPr>
          <a:xfrm>
            <a:off x="677334" y="2160589"/>
            <a:ext cx="8596668" cy="2459537"/>
          </a:xfrm>
        </p:spPr>
        <p:txBody>
          <a:bodyPr/>
          <a:lstStyle/>
          <a:p>
            <a:pPr marL="0" indent="0">
              <a:buNone/>
            </a:pPr>
            <a:r>
              <a:rPr lang="ru-RU" dirty="0"/>
              <a:t>Расположение двух или более КП на одной линии (без изменения направления этапов), особенно если они находятся рядом друг с другом, может вызвать пропуск участником одного из контрольных пунктов (чаще всего, второго, хотя бывает и наоборот). Опять же, это проблемы участника, но зачем его провоцировать? К тому же смена направления на КП – это еще одна возможность проверить способность участника к оценке направления </a:t>
            </a:r>
            <a:r>
              <a:rPr lang="ru-RU" dirty="0" smtClean="0"/>
              <a:t>движения на </a:t>
            </a:r>
            <a:r>
              <a:rPr lang="ru-RU" dirty="0"/>
              <a:t>дистанции. </a:t>
            </a:r>
            <a:endParaRPr lang="ru-RU" dirty="0" smtClean="0"/>
          </a:p>
          <a:p>
            <a:pPr marL="0" indent="0">
              <a:buNone/>
            </a:pPr>
            <a:r>
              <a:rPr lang="ru-RU" dirty="0"/>
              <a:t>Слева – неудачная планировка, справа – допустимый вариант. </a:t>
            </a:r>
          </a:p>
        </p:txBody>
      </p:sp>
      <p:pic>
        <p:nvPicPr>
          <p:cNvPr id="4" name="Picture 3"/>
          <p:cNvPicPr>
            <a:picLocks noChangeAspect="1"/>
          </p:cNvPicPr>
          <p:nvPr/>
        </p:nvPicPr>
        <p:blipFill>
          <a:blip r:embed="rId2"/>
          <a:stretch>
            <a:fillRect/>
          </a:stretch>
        </p:blipFill>
        <p:spPr>
          <a:xfrm>
            <a:off x="865801" y="4620127"/>
            <a:ext cx="5917625" cy="1713848"/>
          </a:xfrm>
          <a:prstGeom prst="rect">
            <a:avLst/>
          </a:prstGeom>
        </p:spPr>
      </p:pic>
    </p:spTree>
    <p:extLst>
      <p:ext uri="{BB962C8B-B14F-4D97-AF65-F5344CB8AC3E}">
        <p14:creationId xmlns:p14="http://schemas.microsoft.com/office/powerpoint/2010/main" val="20815020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b="1" dirty="0"/>
              <a:t>Параллельные этапы. </a:t>
            </a:r>
            <a:r>
              <a:rPr lang="ru-RU" dirty="0"/>
              <a:t/>
            </a:r>
            <a:br>
              <a:rPr lang="ru-RU" dirty="0"/>
            </a:br>
            <a:endParaRPr lang="ru-RU" dirty="0"/>
          </a:p>
        </p:txBody>
      </p:sp>
      <p:sp>
        <p:nvSpPr>
          <p:cNvPr id="3" name="Content Placeholder 2"/>
          <p:cNvSpPr>
            <a:spLocks noGrp="1"/>
          </p:cNvSpPr>
          <p:nvPr>
            <p:ph idx="1"/>
          </p:nvPr>
        </p:nvSpPr>
        <p:spPr/>
        <p:txBody>
          <a:bodyPr/>
          <a:lstStyle/>
          <a:p>
            <a:r>
              <a:rPr lang="ru-RU" dirty="0"/>
              <a:t>Нежелательно также планировать этапы, особенно длинные, линии которых располагаются на карте параллельно друг другу на небольшом расстоянии. Взгляд участника на бегу может случайно «перескочить» с одного этапа на другой, что приведет к серьезной ошибке и большой потере времени. </a:t>
            </a:r>
            <a:endParaRPr lang="ru-RU" dirty="0" smtClean="0"/>
          </a:p>
          <a:p>
            <a:r>
              <a:rPr lang="ru-RU" dirty="0"/>
              <a:t>Слева – неудачная планировка, справа – исправленный вариант. </a:t>
            </a:r>
          </a:p>
        </p:txBody>
      </p:sp>
      <p:pic>
        <p:nvPicPr>
          <p:cNvPr id="4" name="Picture 3"/>
          <p:cNvPicPr>
            <a:picLocks noChangeAspect="1"/>
          </p:cNvPicPr>
          <p:nvPr/>
        </p:nvPicPr>
        <p:blipFill>
          <a:blip r:embed="rId2"/>
          <a:stretch>
            <a:fillRect/>
          </a:stretch>
        </p:blipFill>
        <p:spPr>
          <a:xfrm>
            <a:off x="2406315" y="3963402"/>
            <a:ext cx="4345523" cy="2140620"/>
          </a:xfrm>
          <a:prstGeom prst="rect">
            <a:avLst/>
          </a:prstGeom>
        </p:spPr>
      </p:pic>
    </p:spTree>
    <p:extLst>
      <p:ext uri="{BB962C8B-B14F-4D97-AF65-F5344CB8AC3E}">
        <p14:creationId xmlns:p14="http://schemas.microsoft.com/office/powerpoint/2010/main" val="40280116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a:t>Чтение </a:t>
            </a:r>
            <a:r>
              <a:rPr lang="ru-RU" dirty="0" smtClean="0"/>
              <a:t>карты</a:t>
            </a:r>
            <a:endParaRPr lang="ru-RU" dirty="0"/>
          </a:p>
        </p:txBody>
      </p:sp>
      <p:sp>
        <p:nvSpPr>
          <p:cNvPr id="3" name="Content Placeholder 2"/>
          <p:cNvSpPr>
            <a:spLocks noGrp="1"/>
          </p:cNvSpPr>
          <p:nvPr>
            <p:ph idx="1"/>
          </p:nvPr>
        </p:nvSpPr>
        <p:spPr/>
        <p:txBody>
          <a:bodyPr/>
          <a:lstStyle/>
          <a:p>
            <a:r>
              <a:rPr lang="ru-RU" dirty="0"/>
              <a:t>Хорошо спланированная дистанция ориентирования предъявляет необходимость к чтению карты и выбору пути на всем ее протяжении. Участки, прохождение которых не требует чтения карты, по возможности, должны быть исключены из дистанции, если только они не явились результатом хорошего выбора пути</a:t>
            </a:r>
            <a:r>
              <a:rPr lang="ru-RU" dirty="0" smtClean="0"/>
              <a:t>.</a:t>
            </a:r>
            <a:endParaRPr lang="ru-RU" dirty="0"/>
          </a:p>
        </p:txBody>
      </p:sp>
    </p:spTree>
    <p:extLst>
      <p:ext uri="{BB962C8B-B14F-4D97-AF65-F5344CB8AC3E}">
        <p14:creationId xmlns:p14="http://schemas.microsoft.com/office/powerpoint/2010/main" val="2963413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a:t>Выбор </a:t>
            </a:r>
            <a:r>
              <a:rPr lang="ru-RU" dirty="0" smtClean="0"/>
              <a:t>пути</a:t>
            </a:r>
            <a:r>
              <a:rPr lang="ru-RU" dirty="0"/>
              <a:t/>
            </a:r>
            <a:br>
              <a:rPr lang="ru-RU" dirty="0"/>
            </a:br>
            <a:endParaRPr lang="ru-RU" dirty="0"/>
          </a:p>
        </p:txBody>
      </p:sp>
      <p:sp>
        <p:nvSpPr>
          <p:cNvPr id="3" name="Content Placeholder 2"/>
          <p:cNvSpPr>
            <a:spLocks noGrp="1"/>
          </p:cNvSpPr>
          <p:nvPr>
            <p:ph idx="1"/>
          </p:nvPr>
        </p:nvSpPr>
        <p:spPr/>
        <p:txBody>
          <a:bodyPr/>
          <a:lstStyle/>
          <a:p>
            <a:r>
              <a:rPr lang="ru-RU" dirty="0"/>
              <a:t>Большой выбор вариантов заставляет спортсменов изучать карту и оценивать местность. Наличие различных вариантов позволяет участникам идти своим путем и предотвращает их совместные действия на дистанции</a:t>
            </a:r>
            <a:r>
              <a:rPr lang="ru-RU" dirty="0" smtClean="0"/>
              <a:t>.</a:t>
            </a:r>
            <a:endParaRPr lang="ru-RU" dirty="0"/>
          </a:p>
        </p:txBody>
      </p:sp>
    </p:spTree>
    <p:extLst>
      <p:ext uri="{BB962C8B-B14F-4D97-AF65-F5344CB8AC3E}">
        <p14:creationId xmlns:p14="http://schemas.microsoft.com/office/powerpoint/2010/main" val="25211259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1" dirty="0" smtClean="0"/>
              <a:t>1. «Золотые</a:t>
            </a:r>
            <a:r>
              <a:rPr lang="ru-RU" b="1" dirty="0"/>
              <a:t>» правила планирования </a:t>
            </a:r>
            <a:r>
              <a:rPr lang="ru-RU" b="1" dirty="0" smtClean="0"/>
              <a:t>дистанции: </a:t>
            </a:r>
            <a:r>
              <a:rPr lang="ru-RU" dirty="0"/>
              <a:t/>
            </a:r>
            <a:br>
              <a:rPr lang="ru-RU" dirty="0"/>
            </a:br>
            <a:endParaRPr lang="ru-RU" dirty="0"/>
          </a:p>
        </p:txBody>
      </p:sp>
      <p:sp>
        <p:nvSpPr>
          <p:cNvPr id="3" name="Content Placeholder 2"/>
          <p:cNvSpPr>
            <a:spLocks noGrp="1"/>
          </p:cNvSpPr>
          <p:nvPr>
            <p:ph idx="1"/>
          </p:nvPr>
        </p:nvSpPr>
        <p:spPr/>
        <p:txBody>
          <a:bodyPr/>
          <a:lstStyle/>
          <a:p>
            <a:r>
              <a:rPr lang="ru-RU" dirty="0" smtClean="0"/>
              <a:t>При </a:t>
            </a:r>
            <a:r>
              <a:rPr lang="ru-RU" dirty="0"/>
              <a:t>планировании дистанций необходимо всесторонне учитывать следующие факторы: </a:t>
            </a:r>
          </a:p>
          <a:p>
            <a:r>
              <a:rPr lang="ru-RU" dirty="0"/>
              <a:t>- уникальные ценности </a:t>
            </a:r>
            <a:r>
              <a:rPr lang="ru-RU" dirty="0" smtClean="0"/>
              <a:t>спортивного ориентирования </a:t>
            </a:r>
            <a:r>
              <a:rPr lang="ru-RU" dirty="0"/>
              <a:t>как вида спорта не должны быть потеряны </a:t>
            </a:r>
          </a:p>
          <a:p>
            <a:r>
              <a:rPr lang="ru-RU" dirty="0"/>
              <a:t>- принцип спортивной справедливости должен быть соблюден </a:t>
            </a:r>
          </a:p>
          <a:p>
            <a:r>
              <a:rPr lang="ru-RU" dirty="0"/>
              <a:t>- спортсмены должны получить удовольствие от прохождения дистанции </a:t>
            </a:r>
          </a:p>
          <a:p>
            <a:r>
              <a:rPr lang="ru-RU" dirty="0"/>
              <a:t>- природе не должен быть нанесен ущерб </a:t>
            </a:r>
          </a:p>
          <a:p>
            <a:r>
              <a:rPr lang="ru-RU" dirty="0"/>
              <a:t>- должны быть учтены запросы зрителей и представителей средств массовой информации </a:t>
            </a:r>
          </a:p>
        </p:txBody>
      </p:sp>
    </p:spTree>
    <p:extLst>
      <p:ext uri="{BB962C8B-B14F-4D97-AF65-F5344CB8AC3E}">
        <p14:creationId xmlns:p14="http://schemas.microsoft.com/office/powerpoint/2010/main" val="18678941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a:t>Уровень </a:t>
            </a:r>
            <a:r>
              <a:rPr lang="ru-RU" dirty="0" smtClean="0"/>
              <a:t>сложности</a:t>
            </a:r>
            <a:endParaRPr lang="ru-RU" dirty="0"/>
          </a:p>
        </p:txBody>
      </p:sp>
      <p:sp>
        <p:nvSpPr>
          <p:cNvPr id="3" name="Content Placeholder 2"/>
          <p:cNvSpPr>
            <a:spLocks noGrp="1"/>
          </p:cNvSpPr>
          <p:nvPr>
            <p:ph idx="1"/>
          </p:nvPr>
        </p:nvSpPr>
        <p:spPr/>
        <p:txBody>
          <a:bodyPr/>
          <a:lstStyle/>
          <a:p>
            <a:r>
              <a:rPr lang="ru-RU" dirty="0"/>
              <a:t>Практически на любой карте и местности можно спланировать дистанции различной степени сложности. Уровень сложности этапов можно регулировать, располагая их вблизи или вдали от линейных ориентиров. Спортсмены должны иметь возможность оценить степень сложности выхода на КП исходя из информации, полученной путем чтения карты, и, таким образом, применить тот или иной технический прием для выхода на КП. При планировании дистанции следует принимать во внимание уровень технической подготовленности участников, их умение читать и интерпретировать карту во всех ее деталях. Это особенно важно учитывать при планировании дистанций для детей и новичков</a:t>
            </a:r>
            <a:r>
              <a:rPr lang="ru-RU" dirty="0" smtClean="0"/>
              <a:t>.</a:t>
            </a:r>
            <a:endParaRPr lang="ru-RU" dirty="0"/>
          </a:p>
        </p:txBody>
      </p:sp>
    </p:spTree>
    <p:extLst>
      <p:ext uri="{BB962C8B-B14F-4D97-AF65-F5344CB8AC3E}">
        <p14:creationId xmlns:p14="http://schemas.microsoft.com/office/powerpoint/2010/main" val="5089983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Кроссовые дисциплины</a:t>
            </a:r>
            <a:endParaRPr lang="ru-RU" dirty="0"/>
          </a:p>
        </p:txBody>
      </p:sp>
      <p:sp>
        <p:nvSpPr>
          <p:cNvPr id="3" name="Content Placeholder 2"/>
          <p:cNvSpPr>
            <a:spLocks noGrp="1"/>
          </p:cNvSpPr>
          <p:nvPr>
            <p:ph idx="1"/>
          </p:nvPr>
        </p:nvSpPr>
        <p:spPr/>
        <p:txBody>
          <a:bodyPr>
            <a:normAutofit fontScale="85000" lnSpcReduction="20000"/>
          </a:bodyPr>
          <a:lstStyle/>
          <a:p>
            <a:r>
              <a:rPr lang="ru-RU" dirty="0" smtClean="0"/>
              <a:t>кросс </a:t>
            </a:r>
            <a:r>
              <a:rPr lang="ru-RU" dirty="0"/>
              <a:t>- спринт; </a:t>
            </a:r>
          </a:p>
          <a:p>
            <a:r>
              <a:rPr lang="ru-RU" dirty="0"/>
              <a:t>кросс - классика; </a:t>
            </a:r>
          </a:p>
          <a:p>
            <a:r>
              <a:rPr lang="ru-RU" dirty="0"/>
              <a:t>кросс - лонг; </a:t>
            </a:r>
          </a:p>
          <a:p>
            <a:r>
              <a:rPr lang="ru-RU" dirty="0"/>
              <a:t>кросс - марафон; </a:t>
            </a:r>
          </a:p>
          <a:p>
            <a:r>
              <a:rPr lang="ru-RU" dirty="0"/>
              <a:t>кросс - многодневный; </a:t>
            </a:r>
          </a:p>
          <a:p>
            <a:r>
              <a:rPr lang="ru-RU" dirty="0"/>
              <a:t>кросс - эстафета - 2 человека; </a:t>
            </a:r>
          </a:p>
          <a:p>
            <a:r>
              <a:rPr lang="ru-RU" dirty="0"/>
              <a:t>кросс - эстафета - 3 человека; </a:t>
            </a:r>
          </a:p>
          <a:p>
            <a:r>
              <a:rPr lang="ru-RU" dirty="0"/>
              <a:t>кросс - эстафета - 4 человека; </a:t>
            </a:r>
          </a:p>
          <a:p>
            <a:r>
              <a:rPr lang="ru-RU" dirty="0"/>
              <a:t>кросс - спринт - общий старт; </a:t>
            </a:r>
          </a:p>
          <a:p>
            <a:r>
              <a:rPr lang="ru-RU" dirty="0"/>
              <a:t>кросс - классика - общий старт; </a:t>
            </a:r>
          </a:p>
          <a:p>
            <a:r>
              <a:rPr lang="ru-RU" dirty="0"/>
              <a:t>кросс - лонг - общий старт; </a:t>
            </a:r>
          </a:p>
          <a:p>
            <a:r>
              <a:rPr lang="ru-RU" dirty="0"/>
              <a:t>кросс - выбор </a:t>
            </a:r>
          </a:p>
        </p:txBody>
      </p:sp>
    </p:spTree>
    <p:extLst>
      <p:ext uri="{BB962C8B-B14F-4D97-AF65-F5344CB8AC3E}">
        <p14:creationId xmlns:p14="http://schemas.microsoft.com/office/powerpoint/2010/main" val="20812048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Лыжные дисциплины</a:t>
            </a:r>
            <a:endParaRPr lang="ru-RU" dirty="0"/>
          </a:p>
        </p:txBody>
      </p:sp>
      <p:sp>
        <p:nvSpPr>
          <p:cNvPr id="3" name="Content Placeholder 2"/>
          <p:cNvSpPr>
            <a:spLocks noGrp="1"/>
          </p:cNvSpPr>
          <p:nvPr>
            <p:ph idx="1"/>
          </p:nvPr>
        </p:nvSpPr>
        <p:spPr/>
        <p:txBody>
          <a:bodyPr>
            <a:normAutofit fontScale="85000" lnSpcReduction="20000"/>
          </a:bodyPr>
          <a:lstStyle/>
          <a:p>
            <a:r>
              <a:rPr lang="ru-RU" dirty="0" smtClean="0"/>
              <a:t>лыжная </a:t>
            </a:r>
            <a:r>
              <a:rPr lang="ru-RU" dirty="0"/>
              <a:t>гонка - спринт; </a:t>
            </a:r>
          </a:p>
          <a:p>
            <a:r>
              <a:rPr lang="ru-RU" dirty="0"/>
              <a:t>лыжная гонка - классика; </a:t>
            </a:r>
          </a:p>
          <a:p>
            <a:r>
              <a:rPr lang="ru-RU" dirty="0"/>
              <a:t>лыжная гонка - лонг; </a:t>
            </a:r>
          </a:p>
          <a:p>
            <a:r>
              <a:rPr lang="ru-RU" dirty="0"/>
              <a:t>лыжная гонка - марафон; </a:t>
            </a:r>
          </a:p>
          <a:p>
            <a:r>
              <a:rPr lang="ru-RU" dirty="0"/>
              <a:t>лыжная гонка - многодневная; </a:t>
            </a:r>
          </a:p>
          <a:p>
            <a:r>
              <a:rPr lang="ru-RU" dirty="0"/>
              <a:t>лыжная гонка - эстафета - 2 человека; </a:t>
            </a:r>
          </a:p>
          <a:p>
            <a:r>
              <a:rPr lang="ru-RU" dirty="0"/>
              <a:t>лыжная гонка - эстафета - 3 человека; </a:t>
            </a:r>
          </a:p>
          <a:p>
            <a:r>
              <a:rPr lang="ru-RU" dirty="0"/>
              <a:t>лыжная гонка - классика - общий старт; </a:t>
            </a:r>
          </a:p>
          <a:p>
            <a:r>
              <a:rPr lang="ru-RU" dirty="0"/>
              <a:t>лыжная гонка - лонг - общий старт; </a:t>
            </a:r>
          </a:p>
          <a:p>
            <a:r>
              <a:rPr lang="ru-RU" dirty="0"/>
              <a:t>лыжная гонка - маркированная трасса; </a:t>
            </a:r>
          </a:p>
          <a:p>
            <a:r>
              <a:rPr lang="ru-RU" dirty="0"/>
              <a:t>лыжная гонка - эстафета маркированная трасса - 3 человека; </a:t>
            </a:r>
          </a:p>
          <a:p>
            <a:r>
              <a:rPr lang="ru-RU" dirty="0"/>
              <a:t>лыжная гонка - комбинация. </a:t>
            </a:r>
          </a:p>
        </p:txBody>
      </p:sp>
    </p:spTree>
    <p:extLst>
      <p:ext uri="{BB962C8B-B14F-4D97-AF65-F5344CB8AC3E}">
        <p14:creationId xmlns:p14="http://schemas.microsoft.com/office/powerpoint/2010/main" val="30092773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Велокроссовые дисциплины</a:t>
            </a:r>
            <a:endParaRPr lang="ru-RU" dirty="0"/>
          </a:p>
        </p:txBody>
      </p:sp>
      <p:sp>
        <p:nvSpPr>
          <p:cNvPr id="3" name="Content Placeholder 2"/>
          <p:cNvSpPr>
            <a:spLocks noGrp="1"/>
          </p:cNvSpPr>
          <p:nvPr>
            <p:ph idx="1"/>
          </p:nvPr>
        </p:nvSpPr>
        <p:spPr/>
        <p:txBody>
          <a:bodyPr/>
          <a:lstStyle/>
          <a:p>
            <a:endParaRPr lang="ru-RU" dirty="0"/>
          </a:p>
          <a:p>
            <a:r>
              <a:rPr lang="ru-RU" dirty="0"/>
              <a:t>велокросс - спринт; </a:t>
            </a:r>
          </a:p>
          <a:p>
            <a:r>
              <a:rPr lang="ru-RU" dirty="0"/>
              <a:t>велокросс - классика; </a:t>
            </a:r>
          </a:p>
          <a:p>
            <a:r>
              <a:rPr lang="ru-RU" dirty="0"/>
              <a:t>велокросс - лонг; </a:t>
            </a:r>
          </a:p>
          <a:p>
            <a:r>
              <a:rPr lang="ru-RU" dirty="0"/>
              <a:t>велокросс - общий старт; </a:t>
            </a:r>
          </a:p>
          <a:p>
            <a:r>
              <a:rPr lang="ru-RU" dirty="0"/>
              <a:t>велокросс - эстафета - 2 человека; </a:t>
            </a:r>
          </a:p>
          <a:p>
            <a:r>
              <a:rPr lang="ru-RU" dirty="0"/>
              <a:t>велокросс - эстафета - 3 человека. </a:t>
            </a:r>
          </a:p>
        </p:txBody>
      </p:sp>
    </p:spTree>
    <p:extLst>
      <p:ext uri="{BB962C8B-B14F-4D97-AF65-F5344CB8AC3E}">
        <p14:creationId xmlns:p14="http://schemas.microsoft.com/office/powerpoint/2010/main" val="40479947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a:t>Кросс – </a:t>
            </a:r>
            <a:r>
              <a:rPr lang="ru-RU" dirty="0" smtClean="0"/>
              <a:t>спринт</a:t>
            </a:r>
            <a:endParaRPr lang="ru-RU" dirty="0"/>
          </a:p>
        </p:txBody>
      </p:sp>
      <p:sp>
        <p:nvSpPr>
          <p:cNvPr id="3" name="Content Placeholder 2"/>
          <p:cNvSpPr>
            <a:spLocks noGrp="1"/>
          </p:cNvSpPr>
          <p:nvPr>
            <p:ph idx="1"/>
          </p:nvPr>
        </p:nvSpPr>
        <p:spPr/>
        <p:txBody>
          <a:bodyPr>
            <a:normAutofit lnSpcReduction="10000"/>
          </a:bodyPr>
          <a:lstStyle/>
          <a:p>
            <a:r>
              <a:rPr lang="ru-RU" dirty="0" smtClean="0"/>
              <a:t>РВП </a:t>
            </a:r>
            <a:r>
              <a:rPr lang="ru-RU" dirty="0"/>
              <a:t>до 15 минут в квалификации, прологе данной дисциплины и до 20 минут в финале. </a:t>
            </a:r>
          </a:p>
          <a:p>
            <a:r>
              <a:rPr lang="ru-RU" dirty="0"/>
              <a:t>ПЧКП от 3 до 8 на 1 км трассы. </a:t>
            </a:r>
          </a:p>
          <a:p>
            <a:r>
              <a:rPr lang="ru-RU" dirty="0"/>
              <a:t>Масштаб спортивной карты 1:4000 или 1:5000. </a:t>
            </a:r>
            <a:endParaRPr lang="en-US" dirty="0" smtClean="0"/>
          </a:p>
          <a:p>
            <a:r>
              <a:rPr lang="ru-RU" dirty="0" smtClean="0"/>
              <a:t>Трассы </a:t>
            </a:r>
            <a:r>
              <a:rPr lang="ru-RU" dirty="0"/>
              <a:t>должны состоять из перегонов различной сложности по </a:t>
            </a:r>
            <a:r>
              <a:rPr lang="ru-RU" dirty="0" smtClean="0"/>
              <a:t>выбору </a:t>
            </a:r>
            <a:r>
              <a:rPr lang="ru-RU" dirty="0"/>
              <a:t>пути, средней сложности по реализации. Видимость КП – хорошая, поиск КП должен быть исключен. </a:t>
            </a:r>
          </a:p>
          <a:p>
            <a:r>
              <a:rPr lang="ru-RU" dirty="0"/>
              <a:t>Трассы разных возрастных категорий должны быть независимыми. Допускаются общие КП. Рекомендуется не допускать общие перегоны трасс разных возрастных категорий, за исключением зрительского и финишного участков . Рекомендуется близкая (в зоне видимости) постановка части КП на сходных ориентирах для разных возрастных категорий. </a:t>
            </a:r>
            <a:endParaRPr lang="en-US" dirty="0" smtClean="0"/>
          </a:p>
        </p:txBody>
      </p:sp>
    </p:spTree>
    <p:extLst>
      <p:ext uri="{BB962C8B-B14F-4D97-AF65-F5344CB8AC3E}">
        <p14:creationId xmlns:p14="http://schemas.microsoft.com/office/powerpoint/2010/main" val="199942167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dirty="0"/>
              <a:t>Кросс – </a:t>
            </a:r>
            <a:r>
              <a:rPr lang="ru-RU" dirty="0" smtClean="0"/>
              <a:t>классика </a:t>
            </a:r>
            <a:r>
              <a:rPr lang="ru-RU" dirty="0"/>
              <a:t/>
            </a:r>
            <a:br>
              <a:rPr lang="ru-RU" dirty="0"/>
            </a:br>
            <a:endParaRPr lang="ru-RU" dirty="0"/>
          </a:p>
        </p:txBody>
      </p:sp>
      <p:sp>
        <p:nvSpPr>
          <p:cNvPr id="3" name="Content Placeholder 2"/>
          <p:cNvSpPr>
            <a:spLocks noGrp="1"/>
          </p:cNvSpPr>
          <p:nvPr>
            <p:ph idx="1"/>
          </p:nvPr>
        </p:nvSpPr>
        <p:spPr/>
        <p:txBody>
          <a:bodyPr>
            <a:normAutofit/>
          </a:bodyPr>
          <a:lstStyle/>
          <a:p>
            <a:r>
              <a:rPr lang="ru-RU" dirty="0" smtClean="0"/>
              <a:t>РВП </a:t>
            </a:r>
            <a:r>
              <a:rPr lang="ru-RU" dirty="0"/>
              <a:t>до 35 минут в квалификации, до 60 минут в прологе данной дисциплины и до 45 минут в финале. </a:t>
            </a:r>
          </a:p>
          <a:p>
            <a:r>
              <a:rPr lang="ru-RU" dirty="0"/>
              <a:t>ПЧКП от 2 до 5 на 1 км трассы. </a:t>
            </a:r>
          </a:p>
          <a:p>
            <a:r>
              <a:rPr lang="ru-RU" dirty="0" smtClean="0"/>
              <a:t>Масштаб </a:t>
            </a:r>
            <a:r>
              <a:rPr lang="ru-RU" dirty="0"/>
              <a:t>спортивной карты 1:10000 или 1:15000. </a:t>
            </a:r>
            <a:endParaRPr lang="ru-RU" dirty="0"/>
          </a:p>
          <a:p>
            <a:r>
              <a:rPr lang="ru-RU" dirty="0"/>
              <a:t>Трассы максимального технического совершенства. Основа - </a:t>
            </a:r>
            <a:r>
              <a:rPr lang="ru-RU" dirty="0" smtClean="0"/>
              <a:t>короткие </a:t>
            </a:r>
            <a:r>
              <a:rPr lang="ru-RU" dirty="0"/>
              <a:t>и средние перегоны без выбора пути, но со сложной реализацией, </a:t>
            </a:r>
            <a:r>
              <a:rPr lang="ru-RU" dirty="0" smtClean="0"/>
              <a:t>требующие </a:t>
            </a:r>
            <a:r>
              <a:rPr lang="ru-RU" dirty="0"/>
              <a:t>прямого прохождения. Обходные варианты сложных участков не должны давать преимущества. Знак КП должен быть виден только участнику, </a:t>
            </a:r>
            <a:r>
              <a:rPr lang="ru-RU" dirty="0" smtClean="0"/>
              <a:t>находящемуся </a:t>
            </a:r>
            <a:r>
              <a:rPr lang="ru-RU" dirty="0"/>
              <a:t>непосредственно в точке, указанной на карте и описанной в легенде. </a:t>
            </a:r>
          </a:p>
        </p:txBody>
      </p:sp>
    </p:spTree>
    <p:extLst>
      <p:ext uri="{BB962C8B-B14F-4D97-AF65-F5344CB8AC3E}">
        <p14:creationId xmlns:p14="http://schemas.microsoft.com/office/powerpoint/2010/main" val="36475749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24467"/>
          </a:xfrm>
        </p:spPr>
        <p:txBody>
          <a:bodyPr>
            <a:normAutofit fontScale="90000"/>
          </a:bodyPr>
          <a:lstStyle/>
          <a:p>
            <a:r>
              <a:rPr lang="ru-RU" dirty="0" smtClean="0"/>
              <a:t>Кросс </a:t>
            </a:r>
            <a:r>
              <a:rPr lang="ru-RU" dirty="0"/>
              <a:t>– </a:t>
            </a:r>
            <a:r>
              <a:rPr lang="ru-RU" dirty="0" smtClean="0"/>
              <a:t>лонг </a:t>
            </a:r>
            <a:r>
              <a:rPr lang="ru-RU" dirty="0"/>
              <a:t/>
            </a:r>
            <a:br>
              <a:rPr lang="ru-RU" dirty="0"/>
            </a:br>
            <a:r>
              <a:rPr lang="ru-RU" dirty="0" smtClean="0"/>
              <a:t> </a:t>
            </a:r>
            <a:r>
              <a:rPr lang="ru-RU" dirty="0"/>
              <a:t/>
            </a:r>
            <a:br>
              <a:rPr lang="ru-RU" dirty="0"/>
            </a:br>
            <a:endParaRPr lang="ru-RU" dirty="0"/>
          </a:p>
        </p:txBody>
      </p:sp>
      <p:sp>
        <p:nvSpPr>
          <p:cNvPr id="3" name="Content Placeholder 2"/>
          <p:cNvSpPr>
            <a:spLocks noGrp="1"/>
          </p:cNvSpPr>
          <p:nvPr>
            <p:ph idx="1"/>
          </p:nvPr>
        </p:nvSpPr>
        <p:spPr>
          <a:xfrm>
            <a:off x="677334" y="1794933"/>
            <a:ext cx="8596668" cy="4246429"/>
          </a:xfrm>
        </p:spPr>
        <p:txBody>
          <a:bodyPr>
            <a:normAutofit/>
          </a:bodyPr>
          <a:lstStyle/>
          <a:p>
            <a:r>
              <a:rPr lang="ru-RU" dirty="0"/>
              <a:t>РВП от 25 до 75 минут в квалификации, от 25 до 90 минут в прологе данной дисциплины и от 25 до 90 минут в финале. </a:t>
            </a:r>
            <a:endParaRPr lang="en-US" dirty="0" smtClean="0"/>
          </a:p>
          <a:p>
            <a:r>
              <a:rPr lang="ru-RU" dirty="0" smtClean="0"/>
              <a:t>ПЧКП </a:t>
            </a:r>
            <a:r>
              <a:rPr lang="ru-RU" dirty="0"/>
              <a:t>от 1 до 3 на 1 км трассы. </a:t>
            </a:r>
            <a:endParaRPr lang="en-US" dirty="0" smtClean="0"/>
          </a:p>
          <a:p>
            <a:r>
              <a:rPr lang="ru-RU" dirty="0" smtClean="0"/>
              <a:t>Масштаб </a:t>
            </a:r>
            <a:r>
              <a:rPr lang="ru-RU" dirty="0"/>
              <a:t>спортивной карты 1:15000. </a:t>
            </a:r>
            <a:endParaRPr lang="en-US" dirty="0"/>
          </a:p>
          <a:p>
            <a:r>
              <a:rPr lang="ru-RU" dirty="0" smtClean="0"/>
              <a:t>Трассы </a:t>
            </a:r>
            <a:r>
              <a:rPr lang="ru-RU" dirty="0"/>
              <a:t>должны требовать высокой физической выносливости, </a:t>
            </a:r>
            <a:r>
              <a:rPr lang="ru-RU" dirty="0" smtClean="0"/>
              <a:t>умения </a:t>
            </a:r>
            <a:r>
              <a:rPr lang="ru-RU" dirty="0"/>
              <a:t>проводить сложный выбор пути на фоне высоких физических нагрузок и нарастающей усталости. Необходимо наличие перегонов с обязательным </a:t>
            </a:r>
            <a:r>
              <a:rPr lang="ru-RU" dirty="0" smtClean="0"/>
              <a:t>неоднозначным </a:t>
            </a:r>
            <a:r>
              <a:rPr lang="ru-RU" dirty="0"/>
              <a:t>и разнообразным выбором пути. Необходимо наличие выбора «</a:t>
            </a:r>
            <a:r>
              <a:rPr lang="ru-RU" dirty="0" smtClean="0"/>
              <a:t>характера </a:t>
            </a:r>
            <a:r>
              <a:rPr lang="ru-RU" dirty="0"/>
              <a:t>ориентирования»: по набору высоты, по проходимости, по поверхности - болото, камни и подобное. Поиск КП не является задачей. </a:t>
            </a:r>
            <a:endParaRPr lang="en-US" dirty="0" smtClean="0"/>
          </a:p>
          <a:p>
            <a:r>
              <a:rPr lang="ru-RU" dirty="0" smtClean="0"/>
              <a:t>Рекомендуется </a:t>
            </a:r>
            <a:r>
              <a:rPr lang="ru-RU" dirty="0"/>
              <a:t>планирование трасс в </a:t>
            </a:r>
            <a:r>
              <a:rPr lang="en-US" dirty="0" smtClean="0"/>
              <a:t>2</a:t>
            </a:r>
            <a:r>
              <a:rPr lang="ru-RU" dirty="0" smtClean="0"/>
              <a:t>(</a:t>
            </a:r>
            <a:r>
              <a:rPr lang="en-US" dirty="0" smtClean="0"/>
              <a:t>3</a:t>
            </a:r>
            <a:r>
              <a:rPr lang="ru-RU" dirty="0" smtClean="0"/>
              <a:t>) </a:t>
            </a:r>
            <a:r>
              <a:rPr lang="ru-RU" dirty="0"/>
              <a:t>круга без </a:t>
            </a:r>
            <a:r>
              <a:rPr lang="ru-RU" dirty="0" smtClean="0"/>
              <a:t>рассеивания </a:t>
            </a:r>
            <a:r>
              <a:rPr lang="ru-RU" dirty="0"/>
              <a:t>или с рассеиванием и прохождением через арену соревнований. </a:t>
            </a:r>
            <a:endParaRPr lang="ru-RU" dirty="0"/>
          </a:p>
        </p:txBody>
      </p:sp>
    </p:spTree>
    <p:extLst>
      <p:ext uri="{BB962C8B-B14F-4D97-AF65-F5344CB8AC3E}">
        <p14:creationId xmlns:p14="http://schemas.microsoft.com/office/powerpoint/2010/main" val="428647493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75733"/>
          </a:xfrm>
        </p:spPr>
        <p:txBody>
          <a:bodyPr>
            <a:normAutofit fontScale="90000"/>
          </a:bodyPr>
          <a:lstStyle/>
          <a:p>
            <a:r>
              <a:rPr lang="ru-RU" b="1" dirty="0" smtClean="0"/>
              <a:t>Кросс-эстафета – 3 человека </a:t>
            </a:r>
            <a:endParaRPr lang="ru-RU" dirty="0"/>
          </a:p>
        </p:txBody>
      </p:sp>
      <p:sp>
        <p:nvSpPr>
          <p:cNvPr id="3" name="Content Placeholder 2"/>
          <p:cNvSpPr>
            <a:spLocks noGrp="1"/>
          </p:cNvSpPr>
          <p:nvPr>
            <p:ph idx="1"/>
          </p:nvPr>
        </p:nvSpPr>
        <p:spPr>
          <a:xfrm>
            <a:off x="677334" y="1515532"/>
            <a:ext cx="8596668" cy="4487335"/>
          </a:xfrm>
        </p:spPr>
        <p:txBody>
          <a:bodyPr>
            <a:normAutofit fontScale="62500" lnSpcReduction="20000"/>
          </a:bodyPr>
          <a:lstStyle/>
          <a:p>
            <a:r>
              <a:rPr lang="ru-RU" dirty="0" smtClean="0"/>
              <a:t>РВП </a:t>
            </a:r>
            <a:r>
              <a:rPr lang="ru-RU" dirty="0"/>
              <a:t>от 15 до 65 минут на один этап. </a:t>
            </a:r>
          </a:p>
          <a:p>
            <a:r>
              <a:rPr lang="ru-RU" dirty="0"/>
              <a:t>ПЧКП от 2 до 4 на 1 км трассы. </a:t>
            </a:r>
            <a:endParaRPr lang="ru-RU" dirty="0" smtClean="0"/>
          </a:p>
          <a:p>
            <a:r>
              <a:rPr lang="ru-RU" dirty="0" smtClean="0"/>
              <a:t>Масштаб </a:t>
            </a:r>
            <a:r>
              <a:rPr lang="ru-RU" dirty="0"/>
              <a:t>спортивной карты в соответствии с параметрами этапов 1:4000, 1:5000, 1:10000, 1:15000. </a:t>
            </a:r>
            <a:endParaRPr lang="ru-RU" dirty="0" smtClean="0"/>
          </a:p>
          <a:p>
            <a:r>
              <a:rPr lang="ru-RU" dirty="0" smtClean="0"/>
              <a:t>При </a:t>
            </a:r>
            <a:r>
              <a:rPr lang="ru-RU" dirty="0"/>
              <a:t>проведении соревнований с РВП на один этап до 20 минут требования аналогичные требованиям к спортивной дисциплине «</a:t>
            </a:r>
            <a:r>
              <a:rPr lang="ru-RU" dirty="0" smtClean="0"/>
              <a:t>кросс–спринт</a:t>
            </a:r>
            <a:r>
              <a:rPr lang="ru-RU" dirty="0"/>
              <a:t>». При проведении соревнований с РВП на один этап от 20 до 45 минут требования аналогичные требованиям к спортивной дисциплине «</a:t>
            </a:r>
            <a:r>
              <a:rPr lang="ru-RU" dirty="0" smtClean="0"/>
              <a:t>кросс–классика</a:t>
            </a:r>
            <a:r>
              <a:rPr lang="ru-RU" dirty="0"/>
              <a:t>». При проведении соревнований с РВП на один этап от 45 до 65 минут требования аналогичные требованиям к спортивной дисциплине «</a:t>
            </a:r>
            <a:r>
              <a:rPr lang="ru-RU" dirty="0" smtClean="0"/>
              <a:t>кросс–лонг</a:t>
            </a:r>
            <a:r>
              <a:rPr lang="ru-RU" dirty="0"/>
              <a:t>». </a:t>
            </a:r>
            <a:endParaRPr lang="ru-RU" dirty="0"/>
          </a:p>
          <a:p>
            <a:r>
              <a:rPr lang="ru-RU" dirty="0" smtClean="0"/>
              <a:t>Трассы </a:t>
            </a:r>
            <a:r>
              <a:rPr lang="ru-RU" dirty="0"/>
              <a:t>должны требовать высокого технического и тактического мастерства, психологической подготовленности на фоне очного соперничества. Должны присутствовать перегоны, характерные для трасс классики: короткие и средние перегоны без выбора пути, но со сложной реализацией, требующие прямого прохождения. Обходные варианты сложных участков не должны да-вать явного преимущества. </a:t>
            </a:r>
          </a:p>
          <a:p>
            <a:r>
              <a:rPr lang="ru-RU" dirty="0"/>
              <a:t>Трассы для каждой возрастной категории готовятся с рассеиванием на всех трех этапах. Рассеивание должно проводиться не менее, чем на </a:t>
            </a:r>
            <a:r>
              <a:rPr lang="ru-RU" dirty="0" smtClean="0"/>
              <a:t>половине </a:t>
            </a:r>
            <a:r>
              <a:rPr lang="ru-RU" dirty="0"/>
              <a:t>КП. </a:t>
            </a:r>
            <a:r>
              <a:rPr lang="ru-RU" dirty="0" smtClean="0"/>
              <a:t> Все </a:t>
            </a:r>
            <a:r>
              <a:rPr lang="ru-RU" dirty="0"/>
              <a:t>варианты этапов возрастной категории должны быть близки по </a:t>
            </a:r>
            <a:r>
              <a:rPr lang="ru-RU" dirty="0" smtClean="0"/>
              <a:t>времени </a:t>
            </a:r>
            <a:r>
              <a:rPr lang="ru-RU" dirty="0"/>
              <a:t>прохождения. Для этого повороты трассы лучше осуществлять после сводных КП. </a:t>
            </a:r>
          </a:p>
          <a:p>
            <a:r>
              <a:rPr lang="ru-RU" dirty="0"/>
              <a:t>Трассы разных возрастных категорий должны быть максимально </a:t>
            </a:r>
            <a:r>
              <a:rPr lang="ru-RU" dirty="0" smtClean="0"/>
              <a:t>независимыми</a:t>
            </a:r>
            <a:r>
              <a:rPr lang="ru-RU" dirty="0"/>
              <a:t>. Рекомендуется наличие некоторого количества КП, общих для всех возрастных категорий, в том числе смотровых и теле КП. Не </a:t>
            </a:r>
            <a:r>
              <a:rPr lang="ru-RU" dirty="0" smtClean="0"/>
              <a:t>рекомендуются </a:t>
            </a:r>
            <a:r>
              <a:rPr lang="ru-RU" dirty="0"/>
              <a:t>общие сводные пункты разных возрастных категорий, кроме смотровых. </a:t>
            </a:r>
          </a:p>
          <a:p>
            <a:r>
              <a:rPr lang="ru-RU" dirty="0"/>
              <a:t>КП должны располагаться в местах, удобных для одновременной отметки многих спортсменов. Недопустима постановка контрольных пунктов на дне глубоких воронок, на крутых склонах, в непосредственной близости от опасных объектов. </a:t>
            </a:r>
            <a:endParaRPr lang="ru-RU" dirty="0" smtClean="0"/>
          </a:p>
          <a:p>
            <a:r>
              <a:rPr lang="ru-RU" dirty="0" smtClean="0"/>
              <a:t>Каждый </a:t>
            </a:r>
            <a:r>
              <a:rPr lang="ru-RU" dirty="0"/>
              <a:t>этап эстафеты должен заходить один или два раза на зри-тельский (смотровой) КП. Рекомендуется «смотровой» перегон на арене </a:t>
            </a:r>
            <a:r>
              <a:rPr lang="ru-RU" dirty="0" smtClean="0"/>
              <a:t>соревнований</a:t>
            </a:r>
            <a:r>
              <a:rPr lang="ru-RU" dirty="0"/>
              <a:t>. Последний КП – общий и видимый зрителям. Достаточно длинная (100–200 м) финишная прямая, доступ зрителей непосредственно к ее </a:t>
            </a:r>
            <a:r>
              <a:rPr lang="ru-RU" dirty="0" smtClean="0"/>
              <a:t>ограждению</a:t>
            </a:r>
            <a:r>
              <a:rPr lang="ru-RU" dirty="0"/>
              <a:t>. </a:t>
            </a:r>
            <a:endParaRPr lang="ru-RU" dirty="0"/>
          </a:p>
        </p:txBody>
      </p:sp>
    </p:spTree>
    <p:extLst>
      <p:ext uri="{BB962C8B-B14F-4D97-AF65-F5344CB8AC3E}">
        <p14:creationId xmlns:p14="http://schemas.microsoft.com/office/powerpoint/2010/main" val="16461076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Лыжная гонка – классика</a:t>
            </a:r>
            <a:endParaRPr lang="ru-RU" dirty="0"/>
          </a:p>
        </p:txBody>
      </p:sp>
      <p:sp>
        <p:nvSpPr>
          <p:cNvPr id="3" name="Content Placeholder 2"/>
          <p:cNvSpPr>
            <a:spLocks noGrp="1"/>
          </p:cNvSpPr>
          <p:nvPr>
            <p:ph idx="1"/>
          </p:nvPr>
        </p:nvSpPr>
        <p:spPr/>
        <p:txBody>
          <a:bodyPr/>
          <a:lstStyle/>
          <a:p>
            <a:r>
              <a:rPr lang="ru-RU" dirty="0" smtClean="0"/>
              <a:t>РВП </a:t>
            </a:r>
            <a:r>
              <a:rPr lang="ru-RU" dirty="0"/>
              <a:t>от 20 до 35 минут в квалификации, от 20 до 60 минут в прологе данной дисциплины и от 25 до 60 минут в финале. </a:t>
            </a:r>
          </a:p>
          <a:p>
            <a:r>
              <a:rPr lang="ru-RU" dirty="0"/>
              <a:t>ПЧКП от 2 до 3 на 1 км трассы. </a:t>
            </a:r>
          </a:p>
          <a:p>
            <a:r>
              <a:rPr lang="ru-RU" dirty="0"/>
              <a:t>Масштаб спортивной карты 1:10000</a:t>
            </a:r>
            <a:r>
              <a:rPr lang="ru-RU" dirty="0" smtClean="0"/>
              <a:t>.</a:t>
            </a:r>
            <a:endParaRPr lang="ru-RU" dirty="0"/>
          </a:p>
          <a:p>
            <a:r>
              <a:rPr lang="ru-RU" dirty="0"/>
              <a:t>Трассы, подготовленные для соревнований в ЗН, должны требовать высокого технического и тактического мастерства, отличной лыжной </a:t>
            </a:r>
            <a:r>
              <a:rPr lang="ru-RU" dirty="0" smtClean="0"/>
              <a:t>подготовленности</a:t>
            </a:r>
            <a:r>
              <a:rPr lang="ru-RU" dirty="0"/>
              <a:t>. Вариабельность движения и тактический выбор пути на </a:t>
            </a:r>
            <a:r>
              <a:rPr lang="ru-RU" dirty="0" smtClean="0"/>
              <a:t>подавляющем </a:t>
            </a:r>
            <a:r>
              <a:rPr lang="ru-RU" dirty="0"/>
              <a:t>большинстве перегонов. </a:t>
            </a:r>
            <a:endParaRPr lang="ru-RU" dirty="0"/>
          </a:p>
        </p:txBody>
      </p:sp>
    </p:spTree>
    <p:extLst>
      <p:ext uri="{BB962C8B-B14F-4D97-AF65-F5344CB8AC3E}">
        <p14:creationId xmlns:p14="http://schemas.microsoft.com/office/powerpoint/2010/main" val="208258150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Велокросс </a:t>
            </a:r>
            <a:r>
              <a:rPr lang="ru-RU" dirty="0"/>
              <a:t>– </a:t>
            </a:r>
            <a:r>
              <a:rPr lang="ru-RU" dirty="0" smtClean="0"/>
              <a:t>классика</a:t>
            </a:r>
            <a:endParaRPr lang="ru-RU" dirty="0"/>
          </a:p>
        </p:txBody>
      </p:sp>
      <p:sp>
        <p:nvSpPr>
          <p:cNvPr id="3" name="Content Placeholder 2"/>
          <p:cNvSpPr>
            <a:spLocks noGrp="1"/>
          </p:cNvSpPr>
          <p:nvPr>
            <p:ph idx="1"/>
          </p:nvPr>
        </p:nvSpPr>
        <p:spPr/>
        <p:txBody>
          <a:bodyPr/>
          <a:lstStyle/>
          <a:p>
            <a:r>
              <a:rPr lang="ru-RU" dirty="0" smtClean="0"/>
              <a:t>РВП </a:t>
            </a:r>
            <a:r>
              <a:rPr lang="ru-RU" dirty="0"/>
              <a:t>от 20 до 65 минут в квалификации и в прологе данной дисциплины и от 25 до 65 минут в финале. </a:t>
            </a:r>
          </a:p>
          <a:p>
            <a:r>
              <a:rPr lang="ru-RU" dirty="0"/>
              <a:t>ПЧКП от 2 до 3 на 1 км трассы. </a:t>
            </a:r>
          </a:p>
          <a:p>
            <a:r>
              <a:rPr lang="ru-RU" dirty="0"/>
              <a:t>Масштаб спортивной карты 1:10000 или 1:15000</a:t>
            </a:r>
            <a:r>
              <a:rPr lang="ru-RU" dirty="0" smtClean="0"/>
              <a:t>.</a:t>
            </a:r>
            <a:endParaRPr lang="ru-RU" dirty="0"/>
          </a:p>
          <a:p>
            <a:r>
              <a:rPr lang="ru-RU" dirty="0"/>
              <a:t>Трассы должны требовать высокого технического и тактического мастерства, отличной физической подготовленности. Все перегоны должны </a:t>
            </a:r>
            <a:r>
              <a:rPr lang="ru-RU" dirty="0" smtClean="0"/>
              <a:t>содержать </a:t>
            </a:r>
            <a:r>
              <a:rPr lang="ru-RU" dirty="0"/>
              <a:t>выбор различных вариантов </a:t>
            </a:r>
            <a:endParaRPr lang="ru-RU" dirty="0"/>
          </a:p>
        </p:txBody>
      </p:sp>
    </p:spTree>
    <p:extLst>
      <p:ext uri="{BB962C8B-B14F-4D97-AF65-F5344CB8AC3E}">
        <p14:creationId xmlns:p14="http://schemas.microsoft.com/office/powerpoint/2010/main" val="41917706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b="1" i="1" dirty="0"/>
              <a:t>Ценности </a:t>
            </a:r>
            <a:r>
              <a:rPr lang="ru-RU" b="1" i="1" dirty="0" smtClean="0"/>
              <a:t>спортивного ориентирования </a:t>
            </a:r>
            <a:r>
              <a:rPr lang="ru-RU" b="1" i="1" dirty="0"/>
              <a:t>как вида </a:t>
            </a:r>
            <a:r>
              <a:rPr lang="ru-RU" b="1" i="1" dirty="0" smtClean="0"/>
              <a:t>спорта </a:t>
            </a:r>
            <a:endParaRPr lang="ru-RU" dirty="0"/>
          </a:p>
        </p:txBody>
      </p:sp>
      <p:sp>
        <p:nvSpPr>
          <p:cNvPr id="3" name="Content Placeholder 2"/>
          <p:cNvSpPr>
            <a:spLocks noGrp="1"/>
          </p:cNvSpPr>
          <p:nvPr>
            <p:ph idx="1"/>
          </p:nvPr>
        </p:nvSpPr>
        <p:spPr/>
        <p:txBody>
          <a:bodyPr/>
          <a:lstStyle/>
          <a:p>
            <a:r>
              <a:rPr lang="ru-RU" dirty="0"/>
              <a:t>Ценности (смысл) </a:t>
            </a:r>
            <a:r>
              <a:rPr lang="ru-RU" dirty="0" smtClean="0"/>
              <a:t> спортивного ориентирования состоят </a:t>
            </a:r>
            <a:r>
              <a:rPr lang="ru-RU" dirty="0"/>
              <a:t>в том, чтобы за максимально короткое время найти </a:t>
            </a:r>
            <a:r>
              <a:rPr lang="ru-RU" dirty="0" smtClean="0"/>
              <a:t>лучший (оптимальный) </a:t>
            </a:r>
            <a:r>
              <a:rPr lang="ru-RU" dirty="0"/>
              <a:t>путь до КП и пройти </a:t>
            </a:r>
            <a:r>
              <a:rPr lang="ru-RU" dirty="0" smtClean="0"/>
              <a:t>его максимально быстро, </a:t>
            </a:r>
            <a:r>
              <a:rPr lang="ru-RU" dirty="0"/>
              <a:t>пользуясь только картой и компасом. Для этого требуется уметь читать карту во всех ее подробностях, оценивать варианты движения и выбирать лучший из них, уметь обращаться с компасом, сохранять концентрацию внимания на фоне физической нагрузки, быстро принимать решения, обладать хорошей физической подготовленностью и многое другое. </a:t>
            </a:r>
          </a:p>
        </p:txBody>
      </p:sp>
    </p:spTree>
    <p:extLst>
      <p:ext uri="{BB962C8B-B14F-4D97-AF65-F5344CB8AC3E}">
        <p14:creationId xmlns:p14="http://schemas.microsoft.com/office/powerpoint/2010/main" val="266705437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31334"/>
          </a:xfrm>
        </p:spPr>
        <p:txBody>
          <a:bodyPr>
            <a:normAutofit fontScale="90000"/>
          </a:bodyPr>
          <a:lstStyle/>
          <a:p>
            <a:r>
              <a:rPr lang="ru-RU" sz="2800" dirty="0" smtClean="0"/>
              <a:t>Рекомендованное максимальное</a:t>
            </a:r>
            <a:r>
              <a:rPr lang="ru-RU" sz="2800" dirty="0"/>
              <a:t/>
            </a:r>
            <a:br>
              <a:rPr lang="ru-RU" sz="2800" dirty="0"/>
            </a:br>
            <a:r>
              <a:rPr lang="ru-RU" sz="2800" dirty="0" smtClean="0"/>
              <a:t>РВП. Кроссовые дисциплины. Мужские категории.</a:t>
            </a:r>
            <a:endParaRPr lang="ru-RU" sz="2800" dirty="0"/>
          </a:p>
        </p:txBody>
      </p:sp>
      <p:sp>
        <p:nvSpPr>
          <p:cNvPr id="3" name="Content Placeholder 2"/>
          <p:cNvSpPr>
            <a:spLocks noGrp="1"/>
          </p:cNvSpPr>
          <p:nvPr>
            <p:ph idx="1"/>
          </p:nvPr>
        </p:nvSpPr>
        <p:spPr>
          <a:xfrm>
            <a:off x="677334" y="1473201"/>
            <a:ext cx="8596668" cy="4910666"/>
          </a:xfrm>
        </p:spPr>
        <p:txBody>
          <a:bodyPr>
            <a:normAutofit/>
          </a:bodyPr>
          <a:lstStyle/>
          <a:p>
            <a:pPr marL="0" indent="0">
              <a:buNone/>
            </a:pPr>
            <a:endParaRPr lang="ru-RU" dirty="0"/>
          </a:p>
        </p:txBody>
      </p:sp>
      <p:pic>
        <p:nvPicPr>
          <p:cNvPr id="4" name="Picture 3"/>
          <p:cNvPicPr>
            <a:picLocks noChangeAspect="1"/>
          </p:cNvPicPr>
          <p:nvPr/>
        </p:nvPicPr>
        <p:blipFill>
          <a:blip r:embed="rId2"/>
          <a:stretch>
            <a:fillRect/>
          </a:stretch>
        </p:blipFill>
        <p:spPr>
          <a:xfrm>
            <a:off x="677334" y="1473201"/>
            <a:ext cx="5046133" cy="4910666"/>
          </a:xfrm>
          <a:prstGeom prst="rect">
            <a:avLst/>
          </a:prstGeom>
        </p:spPr>
      </p:pic>
    </p:spTree>
    <p:extLst>
      <p:ext uri="{BB962C8B-B14F-4D97-AF65-F5344CB8AC3E}">
        <p14:creationId xmlns:p14="http://schemas.microsoft.com/office/powerpoint/2010/main" val="8796003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829733"/>
          </a:xfrm>
        </p:spPr>
        <p:txBody>
          <a:bodyPr>
            <a:normAutofit fontScale="90000"/>
          </a:bodyPr>
          <a:lstStyle/>
          <a:p>
            <a:r>
              <a:rPr lang="ru-RU" sz="2800" dirty="0"/>
              <a:t>Рекомендованное максимальное</a:t>
            </a:r>
            <a:br>
              <a:rPr lang="ru-RU" sz="2800" dirty="0"/>
            </a:br>
            <a:r>
              <a:rPr lang="ru-RU" sz="2800" dirty="0"/>
              <a:t>РВП. Кроссовые дисциплины. </a:t>
            </a:r>
            <a:r>
              <a:rPr lang="ru-RU" sz="2800" dirty="0" smtClean="0"/>
              <a:t>Женские категории</a:t>
            </a:r>
            <a:endParaRPr lang="ru-RU" sz="2800" dirty="0"/>
          </a:p>
        </p:txBody>
      </p:sp>
      <p:pic>
        <p:nvPicPr>
          <p:cNvPr id="4" name="Content Placeholder 3"/>
          <p:cNvPicPr>
            <a:picLocks noGrp="1" noChangeAspect="1"/>
          </p:cNvPicPr>
          <p:nvPr>
            <p:ph idx="1"/>
          </p:nvPr>
        </p:nvPicPr>
        <p:blipFill>
          <a:blip r:embed="rId2"/>
          <a:stretch>
            <a:fillRect/>
          </a:stretch>
        </p:blipFill>
        <p:spPr>
          <a:xfrm>
            <a:off x="677334" y="1439332"/>
            <a:ext cx="5029199" cy="4995492"/>
          </a:xfrm>
          <a:prstGeom prst="rect">
            <a:avLst/>
          </a:prstGeom>
        </p:spPr>
      </p:pic>
    </p:spTree>
    <p:extLst>
      <p:ext uri="{BB962C8B-B14F-4D97-AF65-F5344CB8AC3E}">
        <p14:creationId xmlns:p14="http://schemas.microsoft.com/office/powerpoint/2010/main" val="2187724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b="1" i="1" dirty="0"/>
              <a:t>Спортивная </a:t>
            </a:r>
            <a:r>
              <a:rPr lang="ru-RU" b="1" i="1" dirty="0" smtClean="0"/>
              <a:t>справедливость</a:t>
            </a:r>
            <a:endParaRPr lang="ru-RU" dirty="0"/>
          </a:p>
        </p:txBody>
      </p:sp>
      <p:sp>
        <p:nvSpPr>
          <p:cNvPr id="3" name="Content Placeholder 2"/>
          <p:cNvSpPr>
            <a:spLocks noGrp="1"/>
          </p:cNvSpPr>
          <p:nvPr>
            <p:ph idx="1"/>
          </p:nvPr>
        </p:nvSpPr>
        <p:spPr/>
        <p:txBody>
          <a:bodyPr/>
          <a:lstStyle/>
          <a:p>
            <a:r>
              <a:rPr lang="ru-RU" dirty="0"/>
              <a:t>Принцип спортивной справедливости – основной принцип любого соревновательного вида спорта. Если не принять его во внимание при планировании дистанции, элемент везения или случайности может существенно повлиять на результаты спортсменов. Начальник дистанции должен принять во внимание все факторы, которые могут повлиять на результаты спортсменов, и добиться того, чтобы все участники соревнований находились в абсолютно равных условиях.</a:t>
            </a:r>
          </a:p>
        </p:txBody>
      </p:sp>
    </p:spTree>
    <p:extLst>
      <p:ext uri="{BB962C8B-B14F-4D97-AF65-F5344CB8AC3E}">
        <p14:creationId xmlns:p14="http://schemas.microsoft.com/office/powerpoint/2010/main" val="11341062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1" i="1" dirty="0"/>
              <a:t>Удовлетворение от прохождения </a:t>
            </a:r>
            <a:r>
              <a:rPr lang="ru-RU" b="1" i="1" dirty="0" smtClean="0"/>
              <a:t>дистанции </a:t>
            </a:r>
            <a:r>
              <a:rPr lang="ru-RU" dirty="0"/>
              <a:t/>
            </a:r>
            <a:br>
              <a:rPr lang="ru-RU" dirty="0"/>
            </a:br>
            <a:endParaRPr lang="ru-RU" dirty="0"/>
          </a:p>
        </p:txBody>
      </p:sp>
      <p:sp>
        <p:nvSpPr>
          <p:cNvPr id="3" name="Content Placeholder 2"/>
          <p:cNvSpPr>
            <a:spLocks noGrp="1"/>
          </p:cNvSpPr>
          <p:nvPr>
            <p:ph idx="1"/>
          </p:nvPr>
        </p:nvSpPr>
        <p:spPr/>
        <p:txBody>
          <a:bodyPr/>
          <a:lstStyle/>
          <a:p>
            <a:r>
              <a:rPr lang="ru-RU" dirty="0" smtClean="0"/>
              <a:t>Ориентирование </a:t>
            </a:r>
            <a:r>
              <a:rPr lang="ru-RU" dirty="0"/>
              <a:t>будет развиваться и привлекать все больше приверженцев только в том случае, если спортсмены будут получать удовольствие от предложенной им дистанции. При планировании дистанции необходимо принять во внимание такие факторы, как соответствие длины дистанции и технической сложности дистанции уровню подготовленности спортсменов, расположение контрольных пунктов и т. п. С этой точки зрения необходимо тщательно подойти к вопросу планирования дистанций каждой из возрастных и квалификационных групп.</a:t>
            </a:r>
          </a:p>
        </p:txBody>
      </p:sp>
    </p:spTree>
    <p:extLst>
      <p:ext uri="{BB962C8B-B14F-4D97-AF65-F5344CB8AC3E}">
        <p14:creationId xmlns:p14="http://schemas.microsoft.com/office/powerpoint/2010/main" val="17842565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b="1" i="1" dirty="0"/>
              <a:t>Охрана окружающей среды </a:t>
            </a:r>
            <a:endParaRPr lang="ru-RU" dirty="0"/>
          </a:p>
        </p:txBody>
      </p:sp>
      <p:sp>
        <p:nvSpPr>
          <p:cNvPr id="3" name="Content Placeholder 2"/>
          <p:cNvSpPr>
            <a:spLocks noGrp="1"/>
          </p:cNvSpPr>
          <p:nvPr>
            <p:ph idx="1"/>
          </p:nvPr>
        </p:nvSpPr>
        <p:spPr/>
        <p:txBody>
          <a:bodyPr/>
          <a:lstStyle/>
          <a:p>
            <a:r>
              <a:rPr lang="ru-RU" dirty="0"/>
              <a:t>При проведении соревнований необходимо учитывать интересы людей, живущих на территории, на которой проводятся соревнования, а также заботиться о том, чтобы не нанести ущерб природе – животным, птицам и растениям. </a:t>
            </a:r>
          </a:p>
          <a:p>
            <a:r>
              <a:rPr lang="ru-RU" dirty="0"/>
              <a:t>Опыт показывает, что даже на самой уязвимой с точки зрения охраны природы местности, соревнования могут быть проведены без нанесения ущерба окружающей среде. Этого можно достичь за счет принятия мер предосторожности при планировании дистанций. </a:t>
            </a:r>
          </a:p>
        </p:txBody>
      </p:sp>
    </p:spTree>
    <p:extLst>
      <p:ext uri="{BB962C8B-B14F-4D97-AF65-F5344CB8AC3E}">
        <p14:creationId xmlns:p14="http://schemas.microsoft.com/office/powerpoint/2010/main" val="358798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b="1" i="1" dirty="0"/>
              <a:t>Зрители и средства массовой информации </a:t>
            </a:r>
            <a:endParaRPr lang="ru-RU" dirty="0"/>
          </a:p>
        </p:txBody>
      </p:sp>
      <p:sp>
        <p:nvSpPr>
          <p:cNvPr id="3" name="Content Placeholder 2"/>
          <p:cNvSpPr>
            <a:spLocks noGrp="1"/>
          </p:cNvSpPr>
          <p:nvPr>
            <p:ph idx="1"/>
          </p:nvPr>
        </p:nvSpPr>
        <p:spPr/>
        <p:txBody>
          <a:bodyPr/>
          <a:lstStyle/>
          <a:p>
            <a:r>
              <a:rPr lang="ru-RU" dirty="0"/>
              <a:t>Начальник дистанции должен всесторонне учитывать интересы зрителей и представителей средств массовой информации, освещающих данные соревнования. Журналистам и зрителям необходимо предоставить возможность как можно полнее следить за развитием событий, не допуская при этом их вмешательства в ход спортивной борьбы. </a:t>
            </a:r>
          </a:p>
        </p:txBody>
      </p:sp>
    </p:spTree>
    <p:extLst>
      <p:ext uri="{BB962C8B-B14F-4D97-AF65-F5344CB8AC3E}">
        <p14:creationId xmlns:p14="http://schemas.microsoft.com/office/powerpoint/2010/main" val="22707338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1" i="1" dirty="0" smtClean="0"/>
              <a:t>2. Планирование </a:t>
            </a:r>
            <a:r>
              <a:rPr lang="ru-RU" b="1" dirty="0" smtClean="0"/>
              <a:t>дистанций </a:t>
            </a:r>
            <a:r>
              <a:rPr lang="ru-RU" b="1" i="1" dirty="0" smtClean="0"/>
              <a:t/>
            </a:r>
            <a:br>
              <a:rPr lang="ru-RU" b="1" i="1" dirty="0" smtClean="0"/>
            </a:br>
            <a:r>
              <a:rPr lang="ru-RU" b="1" i="1" dirty="0" smtClean="0"/>
              <a:t/>
            </a:r>
            <a:br>
              <a:rPr lang="ru-RU" b="1" i="1" dirty="0" smtClean="0"/>
            </a:br>
            <a:r>
              <a:rPr lang="ru-RU" dirty="0" smtClean="0"/>
              <a:t>Местность</a:t>
            </a:r>
            <a:endParaRPr lang="ru-RU" dirty="0"/>
          </a:p>
        </p:txBody>
      </p:sp>
      <p:sp>
        <p:nvSpPr>
          <p:cNvPr id="3" name="Content Placeholder 2"/>
          <p:cNvSpPr>
            <a:spLocks noGrp="1"/>
          </p:cNvSpPr>
          <p:nvPr>
            <p:ph idx="1"/>
          </p:nvPr>
        </p:nvSpPr>
        <p:spPr/>
        <p:txBody>
          <a:bodyPr/>
          <a:lstStyle/>
          <a:p>
            <a:r>
              <a:rPr lang="ru-RU" dirty="0" smtClean="0">
                <a:solidFill>
                  <a:srgbClr val="FF0000"/>
                </a:solidFill>
              </a:rPr>
              <a:t>Выбор </a:t>
            </a:r>
            <a:r>
              <a:rPr lang="ru-RU" dirty="0">
                <a:solidFill>
                  <a:srgbClr val="FF0000"/>
                </a:solidFill>
              </a:rPr>
              <a:t>местности для соревнований должен обеспечивать возможность проведения справедливых соревнований для всех участников</a:t>
            </a:r>
            <a:r>
              <a:rPr lang="ru-RU" dirty="0"/>
              <a:t>. С точки зрения сохранения ценностей ориентирования как вида спорта, </a:t>
            </a:r>
            <a:r>
              <a:rPr lang="ru-RU" dirty="0">
                <a:solidFill>
                  <a:srgbClr val="FF0000"/>
                </a:solidFill>
              </a:rPr>
              <a:t>местность должна быть пробегаемой</a:t>
            </a:r>
            <a:r>
              <a:rPr lang="ru-RU" dirty="0"/>
              <a:t> (для лыжного ориентирования  - </a:t>
            </a:r>
            <a:r>
              <a:rPr lang="ru-RU" dirty="0">
                <a:solidFill>
                  <a:srgbClr val="FF0000"/>
                </a:solidFill>
              </a:rPr>
              <a:t>пригодна для передвижения </a:t>
            </a:r>
            <a:r>
              <a:rPr lang="ru-RU" dirty="0"/>
              <a:t>на лыжах, велоориентирования - пригодной для езды) </a:t>
            </a:r>
            <a:r>
              <a:rPr lang="ru-RU" dirty="0">
                <a:solidFill>
                  <a:srgbClr val="FF0000"/>
                </a:solidFill>
              </a:rPr>
              <a:t>и пригодной для всесторонней проверки технического мастерства спортсменов</a:t>
            </a:r>
            <a:r>
              <a:rPr lang="ru-RU" dirty="0"/>
              <a:t>. </a:t>
            </a:r>
          </a:p>
          <a:p>
            <a:endParaRPr lang="ru-RU" dirty="0"/>
          </a:p>
        </p:txBody>
      </p:sp>
    </p:spTree>
    <p:extLst>
      <p:ext uri="{BB962C8B-B14F-4D97-AF65-F5344CB8AC3E}">
        <p14:creationId xmlns:p14="http://schemas.microsoft.com/office/powerpoint/2010/main" val="22011024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Дистанция ориентирования</a:t>
            </a:r>
            <a:endParaRPr lang="ru-RU" dirty="0"/>
          </a:p>
        </p:txBody>
      </p:sp>
      <p:sp>
        <p:nvSpPr>
          <p:cNvPr id="3" name="Content Placeholder 2"/>
          <p:cNvSpPr>
            <a:spLocks noGrp="1"/>
          </p:cNvSpPr>
          <p:nvPr>
            <p:ph idx="1"/>
          </p:nvPr>
        </p:nvSpPr>
        <p:spPr/>
        <p:txBody>
          <a:bodyPr>
            <a:normAutofit lnSpcReduction="10000"/>
          </a:bodyPr>
          <a:lstStyle/>
          <a:p>
            <a:r>
              <a:rPr lang="ru-RU" dirty="0"/>
              <a:t>Основными элементами дистанции ориентирования являются этапы (перегоны) и КП.  КП служит средством создания основных элементов дистанции. Качество дистанции в целом определяется качеством каждого из участков между КП. Хорошо спланированные перегоны ставят перед спортсменами разнообразные задачи и предполагают широкие возможности индивидуального выбора пути. В пределах одной дистанции перегоны должны быть разнообразными, одни должны предъявлять требования к детальному чтению карты, другие давать возможность выбора из нескольких альтернативных вариантов движения. Перегоны должны чередоваться по длине и технической сложности, заставляя спортсмена регулировать скорость бега и применять различные технические приемы ориентирования. Начальник дистанции должен предусмотреть различные направления перегонов, чтобы спортсмену было необходимо чаще ориентировать карту.</a:t>
            </a:r>
          </a:p>
          <a:p>
            <a:endParaRPr lang="ru-RU" dirty="0"/>
          </a:p>
        </p:txBody>
      </p:sp>
    </p:spTree>
    <p:extLst>
      <p:ext uri="{BB962C8B-B14F-4D97-AF65-F5344CB8AC3E}">
        <p14:creationId xmlns:p14="http://schemas.microsoft.com/office/powerpoint/2010/main" val="2999105238"/>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2034</TotalTime>
  <Words>2699</Words>
  <Application>Microsoft Office PowerPoint</Application>
  <PresentationFormat>Widescreen</PresentationFormat>
  <Paragraphs>149</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Trebuchet MS</vt:lpstr>
      <vt:lpstr>Wingdings 3</vt:lpstr>
      <vt:lpstr>Facet</vt:lpstr>
      <vt:lpstr>Планирование дистанций в спортивном ориентировании</vt:lpstr>
      <vt:lpstr>1. «Золотые» правила планирования дистанции:  </vt:lpstr>
      <vt:lpstr>Ценности спортивного ориентирования как вида спорта </vt:lpstr>
      <vt:lpstr>Спортивная справедливость</vt:lpstr>
      <vt:lpstr>Удовлетворение от прохождения дистанции  </vt:lpstr>
      <vt:lpstr>Охрана окружающей среды </vt:lpstr>
      <vt:lpstr>Зрители и средства массовой информации </vt:lpstr>
      <vt:lpstr>2. Планирование дистанций   Местность</vt:lpstr>
      <vt:lpstr>Дистанция ориентирования</vt:lpstr>
      <vt:lpstr>Расположение КП</vt:lpstr>
      <vt:lpstr> </vt:lpstr>
      <vt:lpstr>Этапы (перегоны)</vt:lpstr>
      <vt:lpstr>Справедливость вариантов движения</vt:lpstr>
      <vt:lpstr>Встречный бег. Острые углы</vt:lpstr>
      <vt:lpstr>Близко расположенные КП </vt:lpstr>
      <vt:lpstr>КП на одной линии </vt:lpstr>
      <vt:lpstr>Параллельные этапы.  </vt:lpstr>
      <vt:lpstr>Чтение карты</vt:lpstr>
      <vt:lpstr>Выбор пути </vt:lpstr>
      <vt:lpstr>Уровень сложности</vt:lpstr>
      <vt:lpstr>Кроссовые дисциплины</vt:lpstr>
      <vt:lpstr>Лыжные дисциплины</vt:lpstr>
      <vt:lpstr>Велокроссовые дисциплины</vt:lpstr>
      <vt:lpstr>Кросс – спринт</vt:lpstr>
      <vt:lpstr>Кросс – классика  </vt:lpstr>
      <vt:lpstr>Кросс – лонг    </vt:lpstr>
      <vt:lpstr>Кросс-эстафета – 3 человека </vt:lpstr>
      <vt:lpstr>Лыжная гонка – классика</vt:lpstr>
      <vt:lpstr>Велокросс – классика</vt:lpstr>
      <vt:lpstr>Рекомендованное максимальное РВП. Кроссовые дисциплины. Мужские категории.</vt:lpstr>
      <vt:lpstr>Рекомендованное максимальное РВП. Кроссовые дисциплины. Женские категории</vt:lpstr>
    </vt:vector>
  </TitlesOfParts>
  <Company>Schlumberger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Планирование дистанций в спортивном ориентировании</dc:title>
  <dc:creator>Vyacheslav Verilov 6731061</dc:creator>
  <cp:lastModifiedBy>Vyacheslav Verilov 6731061</cp:lastModifiedBy>
  <cp:revision>26</cp:revision>
  <dcterms:created xsi:type="dcterms:W3CDTF">2025-11-14T09:09:25Z</dcterms:created>
  <dcterms:modified xsi:type="dcterms:W3CDTF">2025-11-16T04:41:11Z</dcterms:modified>
</cp:coreProperties>
</file>